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E553-FB03-4EAD-9050-1F87247CC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09445B-A54A-4907-87DD-EB8198DD1E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4B07E0-EFE9-46D8-A69D-3FEF56E8BBFD}"/>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5" name="Footer Placeholder 4">
            <a:extLst>
              <a:ext uri="{FF2B5EF4-FFF2-40B4-BE49-F238E27FC236}">
                <a16:creationId xmlns:a16="http://schemas.microsoft.com/office/drawing/2014/main" id="{A60F653A-9DA3-45D7-83FF-96E6EF39C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893FD-C869-411D-A08E-3AB5FC1E2D74}"/>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33465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F7D2-1365-4A60-97DA-C265CBFF1F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EBBABF-DC5B-4F05-8DF9-E5254ABEC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3C37D-19C6-41B0-AD2B-27C3F291C3D0}"/>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5" name="Footer Placeholder 4">
            <a:extLst>
              <a:ext uri="{FF2B5EF4-FFF2-40B4-BE49-F238E27FC236}">
                <a16:creationId xmlns:a16="http://schemas.microsoft.com/office/drawing/2014/main" id="{E8DA06E7-9E8D-436E-B96E-AE1A6C6F4D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656938-82F3-4F1C-8853-775FD9610498}"/>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754504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B6B68C-B968-4F29-A743-DF7843FA7B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F89ED5-B25D-4234-8EC1-6BABD2C3D4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A77382-FA67-4DD3-9C0E-46EE24233799}"/>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5" name="Footer Placeholder 4">
            <a:extLst>
              <a:ext uri="{FF2B5EF4-FFF2-40B4-BE49-F238E27FC236}">
                <a16:creationId xmlns:a16="http://schemas.microsoft.com/office/drawing/2014/main" id="{6D5EE4C7-A645-4BF7-8408-B3E36C5C0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CA0ED-5E88-40FE-8EE9-CDF1FCB92E07}"/>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6891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792D-C02D-4292-9FB0-21184E2914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528BA4-6A32-4911-9F7A-EBBF6B484D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0AE020-98E5-45E4-BC1C-A466209B3DE1}"/>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5" name="Footer Placeholder 4">
            <a:extLst>
              <a:ext uri="{FF2B5EF4-FFF2-40B4-BE49-F238E27FC236}">
                <a16:creationId xmlns:a16="http://schemas.microsoft.com/office/drawing/2014/main" id="{967B67D4-DE00-4C6A-AF67-1F4C9DC97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2919B-DE0E-43BF-973F-0E6EFF5714C1}"/>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65178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9D471-6F64-4EF7-BCDD-E21C94209E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C2B23E-76FF-42FE-877E-8C4424DDEF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B5C4A6-FA8B-4D9D-AD20-F1955B0B0712}"/>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5" name="Footer Placeholder 4">
            <a:extLst>
              <a:ext uri="{FF2B5EF4-FFF2-40B4-BE49-F238E27FC236}">
                <a16:creationId xmlns:a16="http://schemas.microsoft.com/office/drawing/2014/main" id="{BAF70F29-A007-4494-8F69-564E453ABA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500447-270C-4C14-9F0B-3530C63D1B37}"/>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301727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398B-7D72-4C23-B37B-FCA834D819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D1CB6-C9EF-4C13-94FA-BF2F57B296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B47AE8-51CA-4A71-BECB-676DA321B3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4D075F-C7C9-4799-95BB-F071E4987B06}"/>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6" name="Footer Placeholder 5">
            <a:extLst>
              <a:ext uri="{FF2B5EF4-FFF2-40B4-BE49-F238E27FC236}">
                <a16:creationId xmlns:a16="http://schemas.microsoft.com/office/drawing/2014/main" id="{79D931E4-296C-46D0-BABB-81AFB73AE1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A21FCE-B4D5-41A3-8FE8-7013FDC2BB9D}"/>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402680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FB9-386F-4861-BE98-4D8AA77E4E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609501-987F-4665-B225-1A24531176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C2FFA2-5E08-438A-824D-410AF065FA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96A628-4CDA-4AFC-A44B-4B0EE3B567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D6938-1CCC-46EB-840F-F6A137473D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CEA170-7C48-40A6-BA62-B4D07153A9B9}"/>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8" name="Footer Placeholder 7">
            <a:extLst>
              <a:ext uri="{FF2B5EF4-FFF2-40B4-BE49-F238E27FC236}">
                <a16:creationId xmlns:a16="http://schemas.microsoft.com/office/drawing/2014/main" id="{EC68897B-FC13-4B50-A6ED-CABE8978D0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5705F2-9FD6-4835-A8EF-680D87D1342C}"/>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3237478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05271-BB18-4767-8A66-386B9E1D6A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258CE8-4A08-45D5-912B-1EFE2149CCAE}"/>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4" name="Footer Placeholder 3">
            <a:extLst>
              <a:ext uri="{FF2B5EF4-FFF2-40B4-BE49-F238E27FC236}">
                <a16:creationId xmlns:a16="http://schemas.microsoft.com/office/drawing/2014/main" id="{C6C7302A-5B7B-4A41-8DD3-F6C6DFEE41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AB0626-FC12-45C6-B55F-2C47F36FA6C5}"/>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3411686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26573-68D6-4495-AF86-6DDFD62954C7}"/>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3" name="Footer Placeholder 2">
            <a:extLst>
              <a:ext uri="{FF2B5EF4-FFF2-40B4-BE49-F238E27FC236}">
                <a16:creationId xmlns:a16="http://schemas.microsoft.com/office/drawing/2014/main" id="{40C09B92-266E-49B3-89F1-69E9819E90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53EDBC-F6B1-4C37-BEAA-EE6E7DC1CFDA}"/>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3877476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21E1A-7AED-4251-992F-D200AD6779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FCCEB7-3DD4-4FF2-8DFA-BA08F36D5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1B6511-20DF-4ADD-BEAB-7B856687A8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73A51F-340E-489D-9FF1-F495AEB582DB}"/>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6" name="Footer Placeholder 5">
            <a:extLst>
              <a:ext uri="{FF2B5EF4-FFF2-40B4-BE49-F238E27FC236}">
                <a16:creationId xmlns:a16="http://schemas.microsoft.com/office/drawing/2014/main" id="{40C035D2-737A-47AC-BFEA-CCB6D77BBB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177B91-ABDD-45BB-BECE-D0DBD11C6673}"/>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268302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ED902-5847-4C11-8020-D43075E46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BA0ECB-A76B-4E3A-A8EC-E8153B777A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68F759-3D2D-4E8E-A89E-55417770DF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8C0A5-A248-4D7C-8E81-9ED342AC17C1}"/>
              </a:ext>
            </a:extLst>
          </p:cNvPr>
          <p:cNvSpPr>
            <a:spLocks noGrp="1"/>
          </p:cNvSpPr>
          <p:nvPr>
            <p:ph type="dt" sz="half" idx="10"/>
          </p:nvPr>
        </p:nvSpPr>
        <p:spPr/>
        <p:txBody>
          <a:bodyPr/>
          <a:lstStyle/>
          <a:p>
            <a:fld id="{9F3EF33E-5DA8-4C11-BAF7-76119FD6550C}" type="datetimeFigureOut">
              <a:rPr lang="en-US" smtClean="0"/>
              <a:t>6/22/2022</a:t>
            </a:fld>
            <a:endParaRPr lang="en-US"/>
          </a:p>
        </p:txBody>
      </p:sp>
      <p:sp>
        <p:nvSpPr>
          <p:cNvPr id="6" name="Footer Placeholder 5">
            <a:extLst>
              <a:ext uri="{FF2B5EF4-FFF2-40B4-BE49-F238E27FC236}">
                <a16:creationId xmlns:a16="http://schemas.microsoft.com/office/drawing/2014/main" id="{22E9DB7A-7636-4E36-AEA7-FF14C8BD7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CDD81A-4C46-4B88-83B7-22575BBEEE21}"/>
              </a:ext>
            </a:extLst>
          </p:cNvPr>
          <p:cNvSpPr>
            <a:spLocks noGrp="1"/>
          </p:cNvSpPr>
          <p:nvPr>
            <p:ph type="sldNum" sz="quarter" idx="12"/>
          </p:nvPr>
        </p:nvSpPr>
        <p:spPr/>
        <p:txBody>
          <a:bodyPr/>
          <a:lstStyle/>
          <a:p>
            <a:fld id="{B6254EE0-09D9-406A-AC04-227F17D42CF4}" type="slidenum">
              <a:rPr lang="en-US" smtClean="0"/>
              <a:t>‹#›</a:t>
            </a:fld>
            <a:endParaRPr lang="en-US"/>
          </a:p>
        </p:txBody>
      </p:sp>
    </p:spTree>
    <p:extLst>
      <p:ext uri="{BB962C8B-B14F-4D97-AF65-F5344CB8AC3E}">
        <p14:creationId xmlns:p14="http://schemas.microsoft.com/office/powerpoint/2010/main" val="206443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677026-C7F5-48E8-A553-5405E4FEB9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EFC921-0E37-4333-A412-04B75C79C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7BF43-1697-4BFC-8D11-B950F7CB00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EF33E-5DA8-4C11-BAF7-76119FD6550C}" type="datetimeFigureOut">
              <a:rPr lang="en-US" smtClean="0"/>
              <a:t>6/22/2022</a:t>
            </a:fld>
            <a:endParaRPr lang="en-US"/>
          </a:p>
        </p:txBody>
      </p:sp>
      <p:sp>
        <p:nvSpPr>
          <p:cNvPr id="5" name="Footer Placeholder 4">
            <a:extLst>
              <a:ext uri="{FF2B5EF4-FFF2-40B4-BE49-F238E27FC236}">
                <a16:creationId xmlns:a16="http://schemas.microsoft.com/office/drawing/2014/main" id="{5C06380D-E206-4190-A54C-DC081A940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C16ED5-3A57-410B-86FD-8EE4502242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54EE0-09D9-406A-AC04-227F17D42CF4}" type="slidenum">
              <a:rPr lang="en-US" smtClean="0"/>
              <a:t>‹#›</a:t>
            </a:fld>
            <a:endParaRPr lang="en-US"/>
          </a:p>
        </p:txBody>
      </p:sp>
    </p:spTree>
    <p:extLst>
      <p:ext uri="{BB962C8B-B14F-4D97-AF65-F5344CB8AC3E}">
        <p14:creationId xmlns:p14="http://schemas.microsoft.com/office/powerpoint/2010/main" val="2233793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DF0D5-B5C2-4786-B5E2-B17EC2022921}"/>
              </a:ext>
            </a:extLst>
          </p:cNvPr>
          <p:cNvSpPr>
            <a:spLocks noGrp="1"/>
          </p:cNvSpPr>
          <p:nvPr>
            <p:ph type="ctrTitle"/>
          </p:nvPr>
        </p:nvSpPr>
        <p:spPr/>
        <p:txBody>
          <a:bodyPr/>
          <a:lstStyle/>
          <a:p>
            <a:r>
              <a:rPr lang="en-US" dirty="0"/>
              <a:t>Place of Performance</a:t>
            </a:r>
          </a:p>
        </p:txBody>
      </p:sp>
    </p:spTree>
    <p:extLst>
      <p:ext uri="{BB962C8B-B14F-4D97-AF65-F5344CB8AC3E}">
        <p14:creationId xmlns:p14="http://schemas.microsoft.com/office/powerpoint/2010/main" val="1660123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606D-9B1D-4C1E-8901-BA994660D183}"/>
              </a:ext>
            </a:extLst>
          </p:cNvPr>
          <p:cNvSpPr>
            <a:spLocks noGrp="1"/>
          </p:cNvSpPr>
          <p:nvPr>
            <p:ph type="title"/>
          </p:nvPr>
        </p:nvSpPr>
        <p:spPr>
          <a:xfrm>
            <a:off x="838200" y="365126"/>
            <a:ext cx="10515600" cy="920750"/>
          </a:xfrm>
        </p:spPr>
        <p:txBody>
          <a:bodyPr/>
          <a:lstStyle/>
          <a:p>
            <a:pPr algn="ctr"/>
            <a:r>
              <a:rPr lang="en-US" dirty="0">
                <a:solidFill>
                  <a:schemeClr val="accent1"/>
                </a:solidFill>
              </a:rPr>
              <a:t>Place of Performance</a:t>
            </a:r>
          </a:p>
        </p:txBody>
      </p:sp>
      <p:sp>
        <p:nvSpPr>
          <p:cNvPr id="3" name="Content Placeholder 2">
            <a:extLst>
              <a:ext uri="{FF2B5EF4-FFF2-40B4-BE49-F238E27FC236}">
                <a16:creationId xmlns:a16="http://schemas.microsoft.com/office/drawing/2014/main" id="{A459227F-923C-4410-B0C0-533E383447D4}"/>
              </a:ext>
            </a:extLst>
          </p:cNvPr>
          <p:cNvSpPr>
            <a:spLocks noGrp="1"/>
          </p:cNvSpPr>
          <p:nvPr>
            <p:ph idx="1"/>
          </p:nvPr>
        </p:nvSpPr>
        <p:spPr>
          <a:xfrm>
            <a:off x="838200" y="1285876"/>
            <a:ext cx="10515600" cy="4891087"/>
          </a:xfrm>
        </p:spPr>
        <p:txBody>
          <a:bodyPr>
            <a:normAutofit fontScale="77500" lnSpcReduction="20000"/>
          </a:bodyPr>
          <a:lstStyle/>
          <a:p>
            <a:pPr marL="0" indent="0">
              <a:buNone/>
            </a:pPr>
            <a:r>
              <a:rPr lang="en-US" sz="2300" dirty="0">
                <a:latin typeface="Arial" panose="020B0604020202020204" pitchFamily="34" charset="0"/>
                <a:cs typeface="Arial" panose="020B0604020202020204" pitchFamily="34" charset="0"/>
              </a:rPr>
              <a:t>For Goods/Supplies: Items being manufactured should reflect the manufacture site as the place of performance. All other goods should enter the location the item was taken from inventory (e.g., the store location, etc.). </a:t>
            </a:r>
          </a:p>
          <a:p>
            <a:pPr marL="0" indent="0">
              <a:buNone/>
            </a:pPr>
            <a:endParaRPr lang="en-US" sz="2300" dirty="0">
              <a:latin typeface="Arial" panose="020B0604020202020204" pitchFamily="34" charset="0"/>
              <a:cs typeface="Arial" panose="020B0604020202020204" pitchFamily="34" charset="0"/>
            </a:endParaRPr>
          </a:p>
          <a:p>
            <a:pPr marL="0" indent="0">
              <a:buNone/>
            </a:pPr>
            <a:r>
              <a:rPr lang="en-US" sz="2300" dirty="0">
                <a:latin typeface="Arial" panose="020B0604020202020204" pitchFamily="34" charset="0"/>
                <a:cs typeface="Arial" panose="020B0604020202020204" pitchFamily="34" charset="0"/>
              </a:rPr>
              <a:t>For Services: The predominant place of performance at the time of award. Predominance is based on funding. If funds are equal, Contracting Officers (COs) should use their best judgement. </a:t>
            </a:r>
          </a:p>
          <a:p>
            <a:pPr lvl="1"/>
            <a:r>
              <a:rPr lang="en-US" sz="2300" dirty="0">
                <a:latin typeface="Arial" panose="020B0604020202020204" pitchFamily="34" charset="0"/>
                <a:cs typeface="Arial" panose="020B0604020202020204" pitchFamily="34" charset="0"/>
              </a:rPr>
              <a:t>In the case of subscription services, software licenses, or similar type services; use the location where these services are being used. </a:t>
            </a:r>
          </a:p>
          <a:p>
            <a:pPr lvl="1"/>
            <a:r>
              <a:rPr lang="en-US" sz="2300" dirty="0">
                <a:latin typeface="Arial" panose="020B0604020202020204" pitchFamily="34" charset="0"/>
                <a:cs typeface="Arial" panose="020B0604020202020204" pitchFamily="34" charset="0"/>
              </a:rPr>
              <a:t>In the case of services that begin in one location and end in another (e.g., shipping); use the destination. </a:t>
            </a:r>
          </a:p>
          <a:p>
            <a:pPr lvl="1"/>
            <a:r>
              <a:rPr lang="en-US" sz="2300" dirty="0">
                <a:latin typeface="Arial" panose="020B0604020202020204" pitchFamily="34" charset="0"/>
                <a:cs typeface="Arial" panose="020B0604020202020204" pitchFamily="34" charset="0"/>
              </a:rPr>
              <a:t>In the case of services being performed in oceans/seas, choose the closest major city (if in U.S. waters). In another country's waters, choose that country. If in open waters, choose the closest country and choose the closest major city if that country is the U.S. </a:t>
            </a:r>
          </a:p>
          <a:p>
            <a:pPr lvl="1"/>
            <a:r>
              <a:rPr lang="en-US" sz="2300" dirty="0">
                <a:latin typeface="Arial" panose="020B0604020202020204" pitchFamily="34" charset="0"/>
                <a:cs typeface="Arial" panose="020B0604020202020204" pitchFamily="34" charset="0"/>
              </a:rPr>
              <a:t>In the case of services being performed in the atmosphere or space, choose the location from which the equipment conducting the services was launched. </a:t>
            </a:r>
          </a:p>
          <a:p>
            <a:pPr lvl="1"/>
            <a:r>
              <a:rPr lang="en-US" sz="2300" dirty="0">
                <a:latin typeface="Arial" panose="020B0604020202020204" pitchFamily="34" charset="0"/>
                <a:cs typeface="Arial" panose="020B0604020202020204" pitchFamily="34" charset="0"/>
              </a:rPr>
              <a:t>If the place of performance is not specified by the government in the Statement of Work or Performance Work Statement, and the CO does not have any other information indicating a specific location, the CO may use the contractor's location as the place of performance. </a:t>
            </a:r>
          </a:p>
          <a:p>
            <a:pPr marL="0" indent="0">
              <a:buNone/>
            </a:pPr>
            <a:r>
              <a:rPr lang="en-US" sz="2300" i="1" dirty="0">
                <a:latin typeface="Arial" panose="020B0604020202020204" pitchFamily="34" charset="0"/>
                <a:cs typeface="Arial" panose="020B0604020202020204" pitchFamily="34" charset="0"/>
              </a:rPr>
              <a:t>If the place of performance is located in the U.S. in an area that has no ZIP Plus 4 code (e.g., a national park, a remote location, etc.), use the closest location that does have a ZIP Plus 4.</a:t>
            </a:r>
          </a:p>
          <a:p>
            <a:pPr marL="0" indent="0">
              <a:buNone/>
            </a:pPr>
            <a:endParaRPr lang="en-US" dirty="0"/>
          </a:p>
        </p:txBody>
      </p:sp>
    </p:spTree>
    <p:extLst>
      <p:ext uri="{BB962C8B-B14F-4D97-AF65-F5344CB8AC3E}">
        <p14:creationId xmlns:p14="http://schemas.microsoft.com/office/powerpoint/2010/main" val="49222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E8ECE-294C-4D8D-98C6-58C8A4DEC2FA}"/>
              </a:ext>
            </a:extLst>
          </p:cNvPr>
          <p:cNvSpPr>
            <a:spLocks noGrp="1"/>
          </p:cNvSpPr>
          <p:nvPr>
            <p:ph type="title"/>
          </p:nvPr>
        </p:nvSpPr>
        <p:spPr/>
        <p:txBody>
          <a:bodyPr/>
          <a:lstStyle/>
          <a:p>
            <a:pPr algn="ctr"/>
            <a:r>
              <a:rPr lang="en-US" dirty="0">
                <a:solidFill>
                  <a:schemeClr val="accent1"/>
                </a:solidFill>
              </a:rPr>
              <a:t>Place of Performance</a:t>
            </a:r>
          </a:p>
        </p:txBody>
      </p:sp>
      <p:pic>
        <p:nvPicPr>
          <p:cNvPr id="4" name="Content Placeholder 6">
            <a:extLst>
              <a:ext uri="{FF2B5EF4-FFF2-40B4-BE49-F238E27FC236}">
                <a16:creationId xmlns:a16="http://schemas.microsoft.com/office/drawing/2014/main" id="{08F23B4C-ECC6-4FF3-A602-957D50241C74}"/>
              </a:ext>
            </a:extLst>
          </p:cNvPr>
          <p:cNvPicPr>
            <a:picLocks noGrp="1" noChangeAspect="1"/>
          </p:cNvPicPr>
          <p:nvPr>
            <p:ph idx="1"/>
          </p:nvPr>
        </p:nvPicPr>
        <p:blipFill>
          <a:blip r:embed="rId2"/>
          <a:stretch>
            <a:fillRect/>
          </a:stretch>
        </p:blipFill>
        <p:spPr>
          <a:xfrm>
            <a:off x="2579370" y="2195354"/>
            <a:ext cx="6667500" cy="2209800"/>
          </a:xfrm>
          <a:prstGeom prst="rect">
            <a:avLst/>
          </a:prstGeom>
        </p:spPr>
      </p:pic>
      <p:sp>
        <p:nvSpPr>
          <p:cNvPr id="5" name="Arrow: Up 4">
            <a:extLst>
              <a:ext uri="{FF2B5EF4-FFF2-40B4-BE49-F238E27FC236}">
                <a16:creationId xmlns:a16="http://schemas.microsoft.com/office/drawing/2014/main" id="{B8037BB5-DE10-45A3-9EBA-015EBCBC256A}"/>
              </a:ext>
            </a:extLst>
          </p:cNvPr>
          <p:cNvSpPr/>
          <p:nvPr/>
        </p:nvSpPr>
        <p:spPr>
          <a:xfrm>
            <a:off x="7828280" y="4405154"/>
            <a:ext cx="457200" cy="646331"/>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Times New Roman"/>
            </a:endParaRPr>
          </a:p>
        </p:txBody>
      </p:sp>
      <p:sp>
        <p:nvSpPr>
          <p:cNvPr id="7" name="TextBox 6">
            <a:extLst>
              <a:ext uri="{FF2B5EF4-FFF2-40B4-BE49-F238E27FC236}">
                <a16:creationId xmlns:a16="http://schemas.microsoft.com/office/drawing/2014/main" id="{2EB13BD9-3577-4FB5-B451-F3359EDE3DD2}"/>
              </a:ext>
            </a:extLst>
          </p:cNvPr>
          <p:cNvSpPr txBox="1"/>
          <p:nvPr/>
        </p:nvSpPr>
        <p:spPr>
          <a:xfrm>
            <a:off x="6080442" y="5221448"/>
            <a:ext cx="3495675" cy="400110"/>
          </a:xfrm>
          <a:prstGeom prst="rect">
            <a:avLst/>
          </a:prstGeom>
          <a:noFill/>
        </p:spPr>
        <p:txBody>
          <a:bodyPr wrap="square" rtlCol="0">
            <a:spAutoFit/>
          </a:bodyPr>
          <a:lstStyle/>
          <a:p>
            <a:r>
              <a:rPr lang="en-US" sz="2000" dirty="0">
                <a:solidFill>
                  <a:prstClr val="black"/>
                </a:solidFill>
                <a:latin typeface="Times New Roman"/>
              </a:rPr>
              <a:t>Use the USPS Zip Code look up</a:t>
            </a:r>
          </a:p>
        </p:txBody>
      </p:sp>
    </p:spTree>
    <p:extLst>
      <p:ext uri="{BB962C8B-B14F-4D97-AF65-F5344CB8AC3E}">
        <p14:creationId xmlns:p14="http://schemas.microsoft.com/office/powerpoint/2010/main" val="322184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CD86D-F032-449B-A7B5-3B304F758742}"/>
              </a:ext>
            </a:extLst>
          </p:cNvPr>
          <p:cNvSpPr>
            <a:spLocks noGrp="1"/>
          </p:cNvSpPr>
          <p:nvPr>
            <p:ph type="title"/>
          </p:nvPr>
        </p:nvSpPr>
        <p:spPr>
          <a:xfrm>
            <a:off x="838200" y="365125"/>
            <a:ext cx="10515600" cy="987425"/>
          </a:xfrm>
        </p:spPr>
        <p:txBody>
          <a:bodyPr/>
          <a:lstStyle/>
          <a:p>
            <a:pPr algn="ctr"/>
            <a:r>
              <a:rPr lang="en-US" dirty="0">
                <a:solidFill>
                  <a:schemeClr val="accent1"/>
                </a:solidFill>
              </a:rPr>
              <a:t>Place of Performance</a:t>
            </a:r>
          </a:p>
        </p:txBody>
      </p:sp>
      <p:pic>
        <p:nvPicPr>
          <p:cNvPr id="5" name="Content Placeholder 4">
            <a:extLst>
              <a:ext uri="{FF2B5EF4-FFF2-40B4-BE49-F238E27FC236}">
                <a16:creationId xmlns:a16="http://schemas.microsoft.com/office/drawing/2014/main" id="{65735387-CE1A-4E90-9D86-E3C5D53A3DD2}"/>
              </a:ext>
            </a:extLst>
          </p:cNvPr>
          <p:cNvPicPr>
            <a:picLocks noChangeAspect="1"/>
          </p:cNvPicPr>
          <p:nvPr/>
        </p:nvPicPr>
        <p:blipFill>
          <a:blip r:embed="rId2"/>
          <a:stretch>
            <a:fillRect/>
          </a:stretch>
        </p:blipFill>
        <p:spPr>
          <a:xfrm>
            <a:off x="1137920" y="2029596"/>
            <a:ext cx="10088880" cy="3602672"/>
          </a:xfrm>
          <a:prstGeom prst="rect">
            <a:avLst/>
          </a:prstGeom>
        </p:spPr>
      </p:pic>
      <p:sp>
        <p:nvSpPr>
          <p:cNvPr id="6" name="Arrow: Up 5">
            <a:extLst>
              <a:ext uri="{FF2B5EF4-FFF2-40B4-BE49-F238E27FC236}">
                <a16:creationId xmlns:a16="http://schemas.microsoft.com/office/drawing/2014/main" id="{D0110BA0-322D-40C8-A4B8-E76B21334E61}"/>
              </a:ext>
            </a:extLst>
          </p:cNvPr>
          <p:cNvSpPr/>
          <p:nvPr/>
        </p:nvSpPr>
        <p:spPr>
          <a:xfrm>
            <a:off x="2606040" y="5578475"/>
            <a:ext cx="609600" cy="9144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Times New Roman"/>
            </a:endParaRPr>
          </a:p>
        </p:txBody>
      </p:sp>
      <p:sp>
        <p:nvSpPr>
          <p:cNvPr id="7" name="Arrow: Right 6">
            <a:extLst>
              <a:ext uri="{FF2B5EF4-FFF2-40B4-BE49-F238E27FC236}">
                <a16:creationId xmlns:a16="http://schemas.microsoft.com/office/drawing/2014/main" id="{9CF66E12-B019-4AEF-A1DB-516585338C21}"/>
              </a:ext>
            </a:extLst>
          </p:cNvPr>
          <p:cNvSpPr/>
          <p:nvPr/>
        </p:nvSpPr>
        <p:spPr>
          <a:xfrm>
            <a:off x="304800" y="2876550"/>
            <a:ext cx="1066800" cy="4572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Times New Roman"/>
            </a:endParaRPr>
          </a:p>
        </p:txBody>
      </p:sp>
      <p:sp>
        <p:nvSpPr>
          <p:cNvPr id="8" name="Arrow: Left 7">
            <a:extLst>
              <a:ext uri="{FF2B5EF4-FFF2-40B4-BE49-F238E27FC236}">
                <a16:creationId xmlns:a16="http://schemas.microsoft.com/office/drawing/2014/main" id="{D3E5E1ED-33FD-4F5C-A1FA-56CD855E83D3}"/>
              </a:ext>
            </a:extLst>
          </p:cNvPr>
          <p:cNvSpPr/>
          <p:nvPr/>
        </p:nvSpPr>
        <p:spPr>
          <a:xfrm>
            <a:off x="4099560" y="2877820"/>
            <a:ext cx="1143000" cy="457200"/>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Times New Roman"/>
            </a:endParaRPr>
          </a:p>
        </p:txBody>
      </p:sp>
    </p:spTree>
    <p:extLst>
      <p:ext uri="{BB962C8B-B14F-4D97-AF65-F5344CB8AC3E}">
        <p14:creationId xmlns:p14="http://schemas.microsoft.com/office/powerpoint/2010/main" val="91164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C03DD-BEC3-4C0D-8855-54AAD21301EE}"/>
              </a:ext>
            </a:extLst>
          </p:cNvPr>
          <p:cNvSpPr>
            <a:spLocks noGrp="1"/>
          </p:cNvSpPr>
          <p:nvPr>
            <p:ph type="title"/>
          </p:nvPr>
        </p:nvSpPr>
        <p:spPr/>
        <p:txBody>
          <a:bodyPr/>
          <a:lstStyle/>
          <a:p>
            <a:pPr algn="ctr"/>
            <a:r>
              <a:rPr lang="en-US">
                <a:solidFill>
                  <a:schemeClr val="accent1"/>
                </a:solidFill>
              </a:rPr>
              <a:t>Place of Performance</a:t>
            </a:r>
            <a:endParaRPr lang="en-US"/>
          </a:p>
        </p:txBody>
      </p:sp>
      <p:sp>
        <p:nvSpPr>
          <p:cNvPr id="3" name="Content Placeholder 2">
            <a:extLst>
              <a:ext uri="{FF2B5EF4-FFF2-40B4-BE49-F238E27FC236}">
                <a16:creationId xmlns:a16="http://schemas.microsoft.com/office/drawing/2014/main" id="{2EBDCD11-9E57-433F-ABC0-967F6E143F72}"/>
              </a:ext>
            </a:extLst>
          </p:cNvPr>
          <p:cNvSpPr>
            <a:spLocks noGrp="1"/>
          </p:cNvSpPr>
          <p:nvPr>
            <p:ph idx="1"/>
          </p:nvPr>
        </p:nvSpPr>
        <p:spPr/>
        <p:txBody>
          <a:bodyPr>
            <a:normAutofit fontScale="85000" lnSpcReduction="10000"/>
          </a:bodyPr>
          <a:lstStyle/>
          <a:p>
            <a:pPr marL="0" indent="0">
              <a:buNone/>
            </a:pPr>
            <a:r>
              <a:rPr lang="en-US" dirty="0"/>
              <a:t>Where to find the information? For services and manufactured goods:</a:t>
            </a:r>
          </a:p>
          <a:p>
            <a:pPr>
              <a:buFontTx/>
              <a:buChar char="-"/>
            </a:pPr>
            <a:r>
              <a:rPr lang="en-US" dirty="0"/>
              <a:t>Statement of Work if the Government is specifying the place of performance.</a:t>
            </a:r>
          </a:p>
          <a:p>
            <a:pPr lvl="1">
              <a:buFontTx/>
              <a:buChar char="-"/>
            </a:pPr>
            <a:r>
              <a:rPr lang="en-US" dirty="0"/>
              <a:t>In your review of SOW\PWS you should be looking for this information and asking the program office about it.</a:t>
            </a:r>
          </a:p>
          <a:p>
            <a:pPr>
              <a:buFontTx/>
              <a:buChar char="-"/>
            </a:pPr>
            <a:r>
              <a:rPr lang="en-US" dirty="0"/>
              <a:t>If the Government chooses not to specify the place of performance and you are going to be negotiating the award, then you should be including the clause 52.215-6 Place of Performance.  </a:t>
            </a:r>
          </a:p>
          <a:p>
            <a:pPr lvl="1">
              <a:buFontTx/>
              <a:buChar char="-"/>
            </a:pPr>
            <a:r>
              <a:rPr lang="en-US" dirty="0"/>
              <a:t>The vendor will be telling you what the Place of Performance is, and you should use that to populate the FPDS contract action report.</a:t>
            </a:r>
          </a:p>
          <a:p>
            <a:pPr>
              <a:buFontTx/>
              <a:buChar char="-"/>
            </a:pPr>
            <a:r>
              <a:rPr lang="en-US" dirty="0"/>
              <a:t>COs should be REVIEWING the file to ensure this information matches what is in FPDS.  </a:t>
            </a:r>
          </a:p>
          <a:p>
            <a:pPr marL="0" indent="0">
              <a:buNone/>
            </a:pPr>
            <a:r>
              <a:rPr lang="en-US" i="1" dirty="0"/>
              <a:t>REMEMBER: If the place of performance is in the contract file, make sure it matches what is reported in FPDS.</a:t>
            </a:r>
          </a:p>
          <a:p>
            <a:pPr marL="0" indent="0">
              <a:buNone/>
            </a:pPr>
            <a:endParaRPr lang="en-US" dirty="0"/>
          </a:p>
        </p:txBody>
      </p:sp>
    </p:spTree>
    <p:extLst>
      <p:ext uri="{BB962C8B-B14F-4D97-AF65-F5344CB8AC3E}">
        <p14:creationId xmlns:p14="http://schemas.microsoft.com/office/powerpoint/2010/main" val="371661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479</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Place of Performance</vt:lpstr>
      <vt:lpstr>Place of Performance</vt:lpstr>
      <vt:lpstr>Place of Performance</vt:lpstr>
      <vt:lpstr>Place of Performance</vt:lpstr>
      <vt:lpstr>Place of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of Performance</dc:title>
  <dc:creator>Oliver, Kate</dc:creator>
  <cp:lastModifiedBy>Oliver, Kate</cp:lastModifiedBy>
  <cp:revision>1</cp:revision>
  <dcterms:created xsi:type="dcterms:W3CDTF">2022-06-22T14:25:34Z</dcterms:created>
  <dcterms:modified xsi:type="dcterms:W3CDTF">2022-06-22T14:32:51Z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2eef23d-2e95-4428-9a3c-2526d95b164a_Enabled">
    <vt:lpwstr>true</vt:lpwstr>
  </property>
  <property fmtid="{D5CDD505-2E9C-101B-9397-08002B2CF9AE}" pid="3" name="MSIP_Label_a2eef23d-2e95-4428-9a3c-2526d95b164a_SetDate">
    <vt:lpwstr>2022-06-22T14:25:34Z</vt:lpwstr>
  </property>
  <property fmtid="{D5CDD505-2E9C-101B-9397-08002B2CF9AE}" pid="4" name="MSIP_Label_a2eef23d-2e95-4428-9a3c-2526d95b164a_Method">
    <vt:lpwstr>Standard</vt:lpwstr>
  </property>
  <property fmtid="{D5CDD505-2E9C-101B-9397-08002B2CF9AE}" pid="5" name="MSIP_Label_a2eef23d-2e95-4428-9a3c-2526d95b164a_Name">
    <vt:lpwstr>For Official Use Only (FOUO)</vt:lpwstr>
  </property>
  <property fmtid="{D5CDD505-2E9C-101B-9397-08002B2CF9AE}" pid="6" name="MSIP_Label_a2eef23d-2e95-4428-9a3c-2526d95b164a_SiteId">
    <vt:lpwstr>3ccde76c-946d-4a12-bb7a-fc9d0842354a</vt:lpwstr>
  </property>
  <property fmtid="{D5CDD505-2E9C-101B-9397-08002B2CF9AE}" pid="7" name="MSIP_Label_a2eef23d-2e95-4428-9a3c-2526d95b164a_ActionId">
    <vt:lpwstr>c85bfacc-022f-48ed-a2ce-47cab48a5745</vt:lpwstr>
  </property>
  <property fmtid="{D5CDD505-2E9C-101B-9397-08002B2CF9AE}" pid="8" name="MSIP_Label_a2eef23d-2e95-4428-9a3c-2526d95b164a_ContentBits">
    <vt:lpwstr>0</vt:lpwstr>
  </property>
</Properties>
</file>