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sldIdLst>
    <p:sldId id="256" r:id="rId6"/>
    <p:sldId id="391" r:id="rId7"/>
    <p:sldId id="377" r:id="rId8"/>
    <p:sldId id="378" r:id="rId9"/>
    <p:sldId id="393" r:id="rId10"/>
    <p:sldId id="392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oss, Kevin K (JMD)" initials="DKK(" lastIdx="3" clrIdx="0">
    <p:extLst>
      <p:ext uri="{19B8F6BF-5375-455C-9EA6-DF929625EA0E}">
        <p15:presenceInfo xmlns:p15="http://schemas.microsoft.com/office/powerpoint/2012/main" userId="S::Kevin.Doss@usdoj.gov::ff859168-495f-4d69-ba60-41948e42677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4" autoAdjust="0"/>
    <p:restoredTop sz="94660"/>
  </p:normalViewPr>
  <p:slideViewPr>
    <p:cSldViewPr snapToGrid="0">
      <p:cViewPr varScale="1">
        <p:scale>
          <a:sx n="67" d="100"/>
          <a:sy n="67" d="100"/>
        </p:scale>
        <p:origin x="604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F40BB9-45FC-41EF-ACE3-B6336D5C0A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924B013-C42D-4788-AB05-09C8D7A266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7469DE-F884-41CF-A1FF-BCBC95D6A8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445D1-0E77-47BB-BA51-BE1F34C12096}" type="datetimeFigureOut">
              <a:rPr lang="en-US" smtClean="0"/>
              <a:t>6/22/2022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EDDEFA-7BDF-4A0D-B45A-6E5755C5B0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947583-5221-4748-8899-F6A34B2E82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6AC29-F5C5-44D2-8B7B-681F2E493AB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7529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A05E20-7A3C-4721-825E-0E9B67708A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3227BBE-9333-42AD-9E12-6744AB6A3A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AD0138-D8B8-4DCA-8B60-6AABD596C7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445D1-0E77-47BB-BA51-BE1F34C12096}" type="datetimeFigureOut">
              <a:rPr lang="en-US" smtClean="0"/>
              <a:t>6/22/2022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6DC594-7D1B-4165-A9F0-8FD89E034E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21C066-39E4-4645-AEC7-1AE27B1864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6AC29-F5C5-44D2-8B7B-681F2E493AB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8797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9B64A3E-DE6E-4BDC-82C8-554DC9DA674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A3AFCC7-F0F8-47D5-A70A-7A6E37ECE7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59EB23-8A4F-442F-A8C2-E104DCB606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445D1-0E77-47BB-BA51-BE1F34C12096}" type="datetimeFigureOut">
              <a:rPr lang="en-US" smtClean="0"/>
              <a:t>6/22/2022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10E56D-1002-4672-94DE-9F1575A3DA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0E1071-F877-4BAF-9439-0EE8AEA8ED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6AC29-F5C5-44D2-8B7B-681F2E493AB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48774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09600" y="3429001"/>
            <a:ext cx="10363200" cy="914399"/>
          </a:xfrm>
        </p:spPr>
        <p:txBody>
          <a:bodyPr>
            <a:normAutofit/>
          </a:bodyPr>
          <a:lstStyle>
            <a:lvl1pPr algn="l">
              <a:defRPr sz="4400" b="0" baseline="0">
                <a:solidFill>
                  <a:schemeClr val="tx2"/>
                </a:solidFill>
                <a:latin typeface="Joanna MT" pitchFamily="18" charset="0"/>
                <a:cs typeface="Times New Roman" pitchFamily="18" charset="0"/>
              </a:defRPr>
            </a:lvl1pPr>
          </a:lstStyle>
          <a:p>
            <a:r>
              <a:rPr lang="en-US" dirty="0"/>
              <a:t>Presentation Title Slide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09600" y="4572000"/>
            <a:ext cx="8534400" cy="914400"/>
          </a:xfrm>
        </p:spPr>
        <p:txBody>
          <a:bodyPr>
            <a:normAutofit/>
          </a:bodyPr>
          <a:lstStyle>
            <a:lvl1pPr marL="0" indent="0" algn="l">
              <a:buNone/>
              <a:defRPr sz="2500">
                <a:solidFill>
                  <a:srgbClr val="333333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Subtitle</a:t>
            </a:r>
          </a:p>
          <a:p>
            <a:endParaRPr lang="en-US" dirty="0"/>
          </a:p>
        </p:txBody>
      </p:sp>
      <p:pic>
        <p:nvPicPr>
          <p:cNvPr id="10" name="Picture 9" descr="DHS Logo"/>
          <p:cNvPicPr/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203200" y="152400"/>
            <a:ext cx="1320800" cy="95979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5742011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828800" y="274638"/>
            <a:ext cx="9753600" cy="715962"/>
          </a:xfrm>
        </p:spPr>
        <p:txBody>
          <a:bodyPr/>
          <a:lstStyle>
            <a:lvl1pPr algn="l">
              <a:defRPr b="1">
                <a:latin typeface="Joanna MT" pitchFamily="18" charset="0"/>
                <a:cs typeface="Arial" pitchFamily="34" charset="0"/>
              </a:defRPr>
            </a:lvl1pPr>
          </a:lstStyle>
          <a:p>
            <a:r>
              <a:rPr lang="en-US" dirty="0"/>
              <a:t>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71601"/>
            <a:ext cx="10972800" cy="47545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553201"/>
            <a:ext cx="2844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569076"/>
            <a:ext cx="2844800" cy="365125"/>
          </a:xfrm>
        </p:spPr>
        <p:txBody>
          <a:bodyPr/>
          <a:lstStyle/>
          <a:p>
            <a:fld id="{91C1C827-D893-467F-8538-D3C90302366C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 descr="DHS Logo"/>
          <p:cNvPicPr/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203200" y="152400"/>
            <a:ext cx="1320800" cy="95979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0449995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63084" y="4406901"/>
            <a:ext cx="10363200" cy="1362075"/>
          </a:xfrm>
        </p:spPr>
        <p:txBody>
          <a:bodyPr anchor="t">
            <a:no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rgbClr val="333333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1C827-D893-467F-8538-D3C90302366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93816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274638"/>
            <a:ext cx="9753600" cy="715962"/>
          </a:xfrm>
        </p:spPr>
        <p:txBody>
          <a:bodyPr/>
          <a:lstStyle>
            <a:lvl1pPr algn="l">
              <a:defRPr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447800"/>
            <a:ext cx="5384800" cy="46783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447800"/>
            <a:ext cx="5384800" cy="46783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1C827-D893-467F-8538-D3C90302366C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Picture 7" descr="DHS Logo"/>
          <p:cNvPicPr/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203200" y="152400"/>
            <a:ext cx="1320800" cy="95979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1897741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274638"/>
            <a:ext cx="10058400" cy="715962"/>
          </a:xfrm>
        </p:spPr>
        <p:txBody>
          <a:bodyPr/>
          <a:lstStyle>
            <a:lvl1pPr algn="l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219200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1905000"/>
            <a:ext cx="5386917" cy="42211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7601" y="1219200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1905000"/>
            <a:ext cx="5389033" cy="42211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1C827-D893-467F-8538-D3C90302366C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0" name="Picture 9" descr="DHS Logo"/>
          <p:cNvPicPr/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203200" y="152400"/>
            <a:ext cx="1320800" cy="95979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54593602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274638"/>
            <a:ext cx="9753600" cy="715962"/>
          </a:xfrm>
        </p:spPr>
        <p:txBody>
          <a:bodyPr/>
          <a:lstStyle>
            <a:lvl1pPr algn="l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09600" y="6328115"/>
            <a:ext cx="2844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165600" y="6324600"/>
            <a:ext cx="3860800" cy="381000"/>
          </a:xfrm>
        </p:spPr>
        <p:txBody>
          <a:bodyPr/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1C827-D893-467F-8538-D3C90302366C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6" name="Picture 5" descr="DHS Logo"/>
          <p:cNvPicPr/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203200" y="152400"/>
            <a:ext cx="1320800" cy="95979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7449187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1C827-D893-467F-8538-D3C90302366C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5" name="Picture 4" descr="DHS Logo"/>
          <p:cNvPicPr/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203200" y="152400"/>
            <a:ext cx="1320800" cy="95979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1013013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990600"/>
            <a:ext cx="4011084" cy="9017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0000" y="533401"/>
            <a:ext cx="6502400" cy="5592763"/>
          </a:xfrm>
        </p:spPr>
        <p:txBody>
          <a:bodyPr/>
          <a:lstStyle>
            <a:lvl1pPr marL="0" indent="0">
              <a:buNone/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905000"/>
            <a:ext cx="4011084" cy="4221163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100"/>
            </a:lvl1pPr>
          </a:lstStyle>
          <a:p>
            <a:fld id="{91C1C827-D893-467F-8538-D3C90302366C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 descr="DHS Logo"/>
          <p:cNvPicPr/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203200" y="152400"/>
            <a:ext cx="1320800" cy="95979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4970927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C3082-AE88-4E39-95F2-67ED7AEB8D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580AC6-1B22-42A8-9631-E9D2B49466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E92634-E21D-4465-BA44-F2518B2995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445D1-0E77-47BB-BA51-BE1F34C12096}" type="datetimeFigureOut">
              <a:rPr lang="en-US" smtClean="0"/>
              <a:t>6/22/2022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786306-426A-4EE3-BEEB-9B4EAA3B51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AE6198-1B03-4CC6-A3FD-CB6C058052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6AC29-F5C5-44D2-8B7B-681F2E493AB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784644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32000" y="612775"/>
            <a:ext cx="8229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1C827-D893-467F-8538-D3C90302366C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Picture 7" descr="DHS Logo"/>
          <p:cNvPicPr/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203200" y="152400"/>
            <a:ext cx="1320800" cy="95979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4526312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1C827-D893-467F-8538-D3C90302366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able Placeholder 6"/>
          <p:cNvSpPr>
            <a:spLocks noGrp="1"/>
          </p:cNvSpPr>
          <p:nvPr>
            <p:ph type="tbl" sz="quarter" idx="13"/>
          </p:nvPr>
        </p:nvSpPr>
        <p:spPr>
          <a:xfrm>
            <a:off x="609600" y="1219200"/>
            <a:ext cx="11074400" cy="4953000"/>
          </a:xfrm>
        </p:spPr>
        <p:txBody>
          <a:bodyPr/>
          <a:lstStyle/>
          <a:p>
            <a:r>
              <a:rPr lang="en-US" dirty="0"/>
              <a:t>Click icon to add table</a:t>
            </a:r>
          </a:p>
        </p:txBody>
      </p:sp>
      <p:pic>
        <p:nvPicPr>
          <p:cNvPr id="8" name="Picture 7" descr="DHS Logo"/>
          <p:cNvPicPr/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203200" y="152400"/>
            <a:ext cx="1320800" cy="95979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89560208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1C827-D893-467F-8538-D3C90302366C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 descr="DHS Logo"/>
          <p:cNvPicPr/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203200" y="152400"/>
            <a:ext cx="1320800" cy="95979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68750061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1C827-D893-467F-8538-D3C90302366C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 descr="DHS Logo"/>
          <p:cNvPicPr/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203200" y="152400"/>
            <a:ext cx="1320800" cy="95979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3309018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A997CC-E297-4DD8-9D39-AD68AEE02A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CC8D3F-A3E9-4BB2-96D3-0F552EAFAB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16D059-0FD0-4AB7-B068-D3232DDD6D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445D1-0E77-47BB-BA51-BE1F34C12096}" type="datetimeFigureOut">
              <a:rPr lang="en-US" smtClean="0"/>
              <a:t>6/22/2022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010F71-D068-4421-BFEF-34EAAAC587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A08D89-431F-489B-B6A1-5B7B89AB8E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6AC29-F5C5-44D2-8B7B-681F2E493AB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4167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4AF466-1EE2-4316-BFCA-29D7DDC37D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74BFD4-F8A1-4D6F-935E-7EEC877CBB1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F0C6F5B-23B9-4E07-B524-CC65F99167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2A5E04-7F80-4C12-8213-A6DF469FE0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445D1-0E77-47BB-BA51-BE1F34C12096}" type="datetimeFigureOut">
              <a:rPr lang="en-US" smtClean="0"/>
              <a:t>6/22/2022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8110416-CBD2-439C-988E-4AEFD30381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BF8BDAE-220C-470F-926A-7C4472AA80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6AC29-F5C5-44D2-8B7B-681F2E493AB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07666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CC971A-75C8-4340-B46E-9E7CDBD219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8FAC31F-5C0D-429E-BAC6-4C5AAA217D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BA4F4C-806B-4778-83FA-E35FA1F25A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9EB92C1-AB08-4162-9F03-F2663787D4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231BEB3-0D74-4729-A32D-7DDFE4BA772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E7444F1-B6CD-4E45-9468-F4FE23D431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445D1-0E77-47BB-BA51-BE1F34C12096}" type="datetimeFigureOut">
              <a:rPr lang="en-US" smtClean="0"/>
              <a:t>6/22/2022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DCE0FBF-661D-4BCE-8EA8-4ECAF234D0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D384DF1-EE8E-4649-B9C4-02C59B1D51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6AC29-F5C5-44D2-8B7B-681F2E493AB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07337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11C9FB-FA74-4EAC-9446-F8AD880416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05AAE42-15BB-4874-8003-E55ADC7BDA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445D1-0E77-47BB-BA51-BE1F34C12096}" type="datetimeFigureOut">
              <a:rPr lang="en-US" smtClean="0"/>
              <a:t>6/22/2022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94B23C5-C025-4762-AD10-669F26D6F0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8186F57-14E2-44DD-9F49-B2F0DB4BA4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6AC29-F5C5-44D2-8B7B-681F2E493AB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96572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06C57CB-086B-4266-A37B-45C4B4D49D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445D1-0E77-47BB-BA51-BE1F34C12096}" type="datetimeFigureOut">
              <a:rPr lang="en-US" smtClean="0"/>
              <a:t>6/22/2022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9BBF298-F382-4CEB-9D71-E4CD46434D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FAB173-5A1A-4A96-8435-7F3473758E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6AC29-F5C5-44D2-8B7B-681F2E493AB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33919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7356F3-B5A8-4C72-8375-78B02A34A4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C6D737-1F27-4BF1-89CD-14C5492192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CB30FB9-4BC2-4B2D-827B-EE4C562C09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555FA80-A5AD-40BF-8F5B-7DAAA0B936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445D1-0E77-47BB-BA51-BE1F34C12096}" type="datetimeFigureOut">
              <a:rPr lang="en-US" smtClean="0"/>
              <a:t>6/22/2022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338EBAC-E86B-42D9-910F-D68F4E0476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5A1491D-D622-452E-B91A-1547F46259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6AC29-F5C5-44D2-8B7B-681F2E493AB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40711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DEF576-5066-483D-BF53-5D481A841F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F5B857C-6833-434A-B716-CB1E449AB6E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BBD3674-DB3A-4A18-9028-94D85ED944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38D90E6-5755-4248-BD3D-1B4D0D7169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445D1-0E77-47BB-BA51-BE1F34C12096}" type="datetimeFigureOut">
              <a:rPr lang="en-US" smtClean="0"/>
              <a:t>6/22/2022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8688B5-32AC-4F77-9923-EFD2BF7DF5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19ED53-0CB6-4F76-8C9D-2A12EF91C9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6AC29-F5C5-44D2-8B7B-681F2E493AB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52046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B6A1F32-7463-4BFF-B14A-8B80E03373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A97027-A054-4357-86D0-C4F6EC09F8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87B5D4-4E1B-4572-AFFC-C9735E46002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2445D1-0E77-47BB-BA51-BE1F34C12096}" type="datetimeFigureOut">
              <a:rPr lang="en-US" smtClean="0"/>
              <a:t>6/22/2022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967B0D-78D5-4145-94B9-BF6647BE161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908A0A-9BE9-4770-9A47-73C19A51A87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A6AC29-F5C5-44D2-8B7B-681F2E493AB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71623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828800" y="274638"/>
            <a:ext cx="9753600" cy="7159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371601"/>
            <a:ext cx="10972800" cy="4754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2"/>
                </a:solidFill>
                <a:latin typeface="Joanna MT" pitchFamily="18" charset="0"/>
                <a:cs typeface="Arial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6351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rgbClr val="FF0000"/>
                </a:solidFill>
                <a:latin typeface="Joanna MT" pitchFamily="18" charset="0"/>
                <a:cs typeface="Arial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2"/>
                </a:solidFill>
                <a:latin typeface="Joanna MT" pitchFamily="18" charset="0"/>
                <a:cs typeface="Arial" pitchFamily="34" charset="0"/>
              </a:defRPr>
            </a:lvl1pPr>
          </a:lstStyle>
          <a:p>
            <a:fld id="{91C1C827-D893-467F-8538-D3C90302366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32441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800" b="1" kern="1200">
          <a:solidFill>
            <a:schemeClr val="tx2"/>
          </a:solidFill>
          <a:latin typeface="Joanna MT" pitchFamily="18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792"/>
        </a:spcBef>
        <a:buFont typeface="Arial" pitchFamily="34" charset="0"/>
        <a:buChar char="•"/>
        <a:defRPr sz="2400" kern="1200">
          <a:solidFill>
            <a:srgbClr val="333333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ts val="792"/>
        </a:spcBef>
        <a:buFont typeface="Arial" pitchFamily="34" charset="0"/>
        <a:buChar char="–"/>
        <a:defRPr sz="2200" kern="1200">
          <a:solidFill>
            <a:srgbClr val="333333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ts val="792"/>
        </a:spcBef>
        <a:buFont typeface="Arial" pitchFamily="34" charset="0"/>
        <a:buChar char="•"/>
        <a:defRPr sz="2200" kern="1200">
          <a:solidFill>
            <a:srgbClr val="333333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ts val="792"/>
        </a:spcBef>
        <a:buFont typeface="Arial" pitchFamily="34" charset="0"/>
        <a:buChar char="–"/>
        <a:defRPr sz="2000" kern="1200">
          <a:solidFill>
            <a:srgbClr val="333333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ts val="792"/>
        </a:spcBef>
        <a:buFont typeface="Arial" pitchFamily="34" charset="0"/>
        <a:buChar char="»"/>
        <a:defRPr sz="1800" kern="1200">
          <a:solidFill>
            <a:srgbClr val="333333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DFEA8F-264D-4A05-B9D1-CC71C77526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4462" y="1122362"/>
            <a:ext cx="10784264" cy="3089419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Additional Reporting</a:t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Employment Eligibility Verification (E-Verify)</a:t>
            </a:r>
          </a:p>
        </p:txBody>
      </p:sp>
    </p:spTree>
    <p:extLst>
      <p:ext uri="{BB962C8B-B14F-4D97-AF65-F5344CB8AC3E}">
        <p14:creationId xmlns:p14="http://schemas.microsoft.com/office/powerpoint/2010/main" val="13675582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9B9224-7693-4832-A7FC-122A4F7085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9060" y="274638"/>
            <a:ext cx="8955464" cy="715962"/>
          </a:xfrm>
        </p:spPr>
        <p:txBody>
          <a:bodyPr/>
          <a:lstStyle/>
          <a:p>
            <a:r>
              <a:rPr lang="en-US" sz="4000" b="0" dirty="0">
                <a:latin typeface="+mj-lt"/>
              </a:rPr>
              <a:t>FAR 22.1803 Contract Clause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BE362F-B86C-4ACD-B673-FB764DE817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9240" y="1475298"/>
            <a:ext cx="10583159" cy="4754563"/>
          </a:xfrm>
        </p:spPr>
        <p:txBody>
          <a:bodyPr/>
          <a:lstStyle/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Insert the clause 52.222-54 </a:t>
            </a:r>
            <a:r>
              <a:rPr lang="en-US" i="1" dirty="0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Employment Eligibility Verification</a:t>
            </a:r>
            <a:r>
              <a:rPr lang="en-US" dirty="0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 in all solicitations and contracts that exceed $150,000, </a:t>
            </a:r>
            <a:r>
              <a:rPr lang="en-US" u="sng" dirty="0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except</a:t>
            </a:r>
            <a:r>
              <a:rPr lang="en-US" dirty="0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 those that:</a:t>
            </a:r>
          </a:p>
          <a:p>
            <a:pPr>
              <a:spcBef>
                <a:spcPts val="600"/>
              </a:spcBef>
              <a:buSzPct val="100000"/>
            </a:pPr>
            <a:r>
              <a:rPr lang="en-US" sz="200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Are</a:t>
            </a:r>
            <a:r>
              <a:rPr lang="en-US" sz="2000" spc="-1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US" sz="200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only</a:t>
            </a:r>
            <a:r>
              <a:rPr lang="en-US" sz="2000" spc="-5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US" sz="200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for</a:t>
            </a:r>
            <a:r>
              <a:rPr lang="en-US" sz="2000" spc="-1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US" sz="200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work</a:t>
            </a:r>
            <a:r>
              <a:rPr lang="en-US" sz="2000" spc="-5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US" sz="200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that</a:t>
            </a:r>
            <a:r>
              <a:rPr lang="en-US" sz="2000" spc="-5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US" sz="200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will</a:t>
            </a:r>
            <a:r>
              <a:rPr lang="en-US" sz="2000" spc="-5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US" sz="200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be</a:t>
            </a:r>
            <a:r>
              <a:rPr lang="en-US" sz="2000" spc="-5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US" sz="200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performed</a:t>
            </a:r>
            <a:r>
              <a:rPr lang="en-US" sz="2000" spc="-5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US" sz="200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outside</a:t>
            </a:r>
            <a:r>
              <a:rPr lang="en-US" sz="2000" spc="-1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US" sz="200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the</a:t>
            </a:r>
            <a:r>
              <a:rPr lang="en-US" sz="2000" spc="-5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US" sz="200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United</a:t>
            </a:r>
            <a:r>
              <a:rPr lang="en-US" sz="2000" spc="-1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US" sz="200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States;</a:t>
            </a:r>
          </a:p>
          <a:p>
            <a:pPr>
              <a:spcBef>
                <a:spcPts val="600"/>
              </a:spcBef>
              <a:buSzPct val="100000"/>
            </a:pPr>
            <a:r>
              <a:rPr lang="en-US" sz="200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Are</a:t>
            </a:r>
            <a:r>
              <a:rPr lang="en-US" sz="2000" spc="-5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US" sz="200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for</a:t>
            </a:r>
            <a:r>
              <a:rPr lang="en-US" sz="2000" spc="-5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US" sz="200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a period</a:t>
            </a:r>
            <a:r>
              <a:rPr lang="en-US" sz="2000" spc="-5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US" sz="200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of</a:t>
            </a:r>
            <a:r>
              <a:rPr lang="en-US" sz="2000" spc="-5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US" sz="200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performance of</a:t>
            </a:r>
            <a:r>
              <a:rPr lang="en-US" sz="2000" spc="-5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US" sz="200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less</a:t>
            </a:r>
            <a:r>
              <a:rPr lang="en-US" sz="2000" spc="-5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US" sz="200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than 120</a:t>
            </a:r>
            <a:r>
              <a:rPr lang="en-US" sz="2000" spc="-15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US" sz="200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days;</a:t>
            </a:r>
            <a:r>
              <a:rPr lang="en-US" sz="2000" spc="-5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US" sz="200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or</a:t>
            </a:r>
          </a:p>
          <a:p>
            <a:pPr>
              <a:spcBef>
                <a:spcPts val="600"/>
              </a:spcBef>
              <a:buSzPct val="100000"/>
            </a:pPr>
            <a:r>
              <a:rPr lang="en-US" sz="200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Are</a:t>
            </a:r>
            <a:r>
              <a:rPr lang="en-US" sz="2000" spc="-5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US" sz="200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only</a:t>
            </a:r>
            <a:r>
              <a:rPr lang="en-US" sz="2000" spc="-5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US" sz="200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for–</a:t>
            </a:r>
          </a:p>
          <a:p>
            <a:pPr lvl="1">
              <a:spcBef>
                <a:spcPts val="0"/>
              </a:spcBef>
              <a:buSzPct val="75000"/>
              <a:buFont typeface="Courier New" panose="02070309020205020404" pitchFamily="49" charset="0"/>
              <a:buChar char="o"/>
            </a:pP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Commercially available off-the-shelf (COTS) items;</a:t>
            </a:r>
          </a:p>
          <a:p>
            <a:pPr lvl="1">
              <a:spcBef>
                <a:spcPts val="0"/>
              </a:spcBef>
              <a:buSzPct val="75000"/>
              <a:buFont typeface="Courier New" panose="02070309020205020404" pitchFamily="49" charset="0"/>
              <a:buChar char="o"/>
            </a:pP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Items that would be COTS but for minor modifications (see the definition of commercial item at FAR 2.101);</a:t>
            </a:r>
          </a:p>
          <a:p>
            <a:pPr lvl="1">
              <a:spcBef>
                <a:spcPts val="0"/>
              </a:spcBef>
              <a:buSzPct val="75000"/>
              <a:buFont typeface="Courier New" panose="02070309020205020404" pitchFamily="49" charset="0"/>
              <a:buChar char="o"/>
            </a:pP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Items that would be COTS if they were not bulk cargo; or</a:t>
            </a:r>
          </a:p>
          <a:p>
            <a:pPr lvl="1">
              <a:spcBef>
                <a:spcPts val="0"/>
              </a:spcBef>
              <a:buSzPct val="75000"/>
              <a:buFont typeface="Courier New" panose="02070309020205020404" pitchFamily="49" charset="0"/>
              <a:buChar char="o"/>
            </a:pP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Commercial services that are–</a:t>
            </a:r>
          </a:p>
          <a:p>
            <a:pPr marL="1143000" lvl="1">
              <a:spcBef>
                <a:spcPts val="0"/>
              </a:spcBef>
            </a:pPr>
            <a:r>
              <a:rPr lang="en-US" sz="1800" dirty="0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Part of the purchase of a COTS item (or an item that would be a COTS item, but for minor modification);</a:t>
            </a:r>
          </a:p>
          <a:p>
            <a:pPr marL="1143000" lvl="1">
              <a:spcBef>
                <a:spcPts val="0"/>
              </a:spcBef>
            </a:pPr>
            <a:r>
              <a:rPr lang="en-US" sz="1800" dirty="0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Performed by the COTS provider; and</a:t>
            </a:r>
          </a:p>
          <a:p>
            <a:pPr marL="1143000" lvl="1">
              <a:spcBef>
                <a:spcPts val="0"/>
              </a:spcBef>
            </a:pPr>
            <a:r>
              <a:rPr lang="en-US" sz="1800" dirty="0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Are normally provided for that COTS item.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90C29C-08A0-4A52-94BF-A41E545272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1C827-D893-467F-8538-D3C90302366C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56885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1" y="152400"/>
            <a:ext cx="9037898" cy="990600"/>
          </a:xfrm>
        </p:spPr>
        <p:txBody>
          <a:bodyPr/>
          <a:lstStyle/>
          <a:p>
            <a:r>
              <a:rPr lang="en-US" sz="4000" b="0" dirty="0">
                <a:latin typeface="+mj-lt"/>
              </a:rPr>
              <a:t>Additional Reporting Data Element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5927" y="1371601"/>
            <a:ext cx="10570723" cy="5197475"/>
          </a:xfrm>
        </p:spPr>
        <p:txBody>
          <a:bodyPr>
            <a:normAutofit fontScale="92500" lnSpcReduction="20000"/>
          </a:bodyPr>
          <a:lstStyle/>
          <a:p>
            <a:pPr>
              <a:spcBef>
                <a:spcPts val="600"/>
              </a:spcBef>
            </a:pPr>
            <a:r>
              <a:rPr lang="en-US" sz="2600" dirty="0">
                <a:solidFill>
                  <a:schemeClr val="tx1"/>
                </a:solidFill>
              </a:rPr>
              <a:t>The Additional Reporting data element currently has three entries under it:  </a:t>
            </a:r>
          </a:p>
          <a:p>
            <a:pPr marL="742950" lvl="2" indent="-342900">
              <a:spcBef>
                <a:spcPts val="600"/>
              </a:spcBef>
              <a:buSzPct val="100000"/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schemeClr val="tx1"/>
                </a:solidFill>
              </a:rPr>
              <a:t>Employment Eligibility Verification (52.222-54)</a:t>
            </a:r>
          </a:p>
          <a:p>
            <a:pPr marL="742950" lvl="2" indent="-342900">
              <a:spcBef>
                <a:spcPts val="600"/>
              </a:spcBef>
              <a:buSzPct val="100000"/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schemeClr val="tx1"/>
                </a:solidFill>
              </a:rPr>
              <a:t>Service Contract Inventory (FAR 4.17)</a:t>
            </a:r>
          </a:p>
          <a:p>
            <a:pPr marL="742950" lvl="2" indent="-342900">
              <a:spcBef>
                <a:spcPts val="600"/>
              </a:spcBef>
              <a:buSzPct val="100000"/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schemeClr val="tx1"/>
                </a:solidFill>
              </a:rPr>
              <a:t>None of the Above</a:t>
            </a:r>
          </a:p>
          <a:p>
            <a:pPr>
              <a:spcBef>
                <a:spcPts val="600"/>
              </a:spcBef>
            </a:pPr>
            <a:r>
              <a:rPr lang="en-US" sz="2600" dirty="0">
                <a:solidFill>
                  <a:schemeClr val="tx1"/>
                </a:solidFill>
              </a:rPr>
              <a:t>If your contract was awarded on or after July 11, 2018 and contains clause 52.222-54 Employment Eligibility Verification (E-Verify), you need to report this information in FPDS. </a:t>
            </a:r>
          </a:p>
          <a:p>
            <a:pPr>
              <a:spcBef>
                <a:spcPts val="600"/>
              </a:spcBef>
            </a:pPr>
            <a:r>
              <a:rPr lang="en-US" sz="2600" dirty="0">
                <a:solidFill>
                  <a:schemeClr val="tx1"/>
                </a:solidFill>
              </a:rPr>
              <a:t>For task\delivery orders or BPA Calls against single or multiple award IDVs and BPAs, if your IDV or BPA included the E-Verify clause 52.222-54 then MAKE SURE that you are also reporting that on each task\delivery order and BPA Call in FPDS it the order\call meets the </a:t>
            </a:r>
            <a:r>
              <a:rPr lang="en-US" sz="2600">
                <a:solidFill>
                  <a:schemeClr val="tx1"/>
                </a:solidFill>
              </a:rPr>
              <a:t>FAR requirements. </a:t>
            </a:r>
            <a:endParaRPr lang="en-US" sz="2600" dirty="0">
              <a:solidFill>
                <a:schemeClr val="tx1"/>
              </a:solidFill>
            </a:endParaRPr>
          </a:p>
          <a:p>
            <a:pPr>
              <a:spcBef>
                <a:spcPts val="600"/>
              </a:spcBef>
            </a:pPr>
            <a:r>
              <a:rPr lang="en-US" sz="2600" b="1" dirty="0">
                <a:solidFill>
                  <a:schemeClr val="tx1"/>
                </a:solidFill>
              </a:rPr>
              <a:t>REMEMBER: This data element allows you to select multiple answers so if your award has BOTH the Service Contract Inventory clause (52.204-14 or 52.204-15) and the E-verify clause (52.222-54) make sure to use the CTRL button and click both!!!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1C827-D893-467F-8538-D3C90302366C}" type="slidenum">
              <a:rPr lang="en-US">
                <a:solidFill>
                  <a:srgbClr val="1F497D"/>
                </a:solidFill>
              </a:rPr>
              <a:pPr/>
              <a:t>3</a:t>
            </a:fld>
            <a:endParaRPr lang="en-US" dirty="0">
              <a:solidFill>
                <a:srgbClr val="1F49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50632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92751" y="226288"/>
            <a:ext cx="8806158" cy="990600"/>
          </a:xfrm>
        </p:spPr>
        <p:txBody>
          <a:bodyPr/>
          <a:lstStyle/>
          <a:p>
            <a:r>
              <a:rPr lang="en-US" sz="4000" b="0" dirty="0">
                <a:latin typeface="+mj-lt"/>
              </a:rPr>
              <a:t>Additional Reporting Data Element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5854" y="1371601"/>
            <a:ext cx="10806545" cy="4754563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To select both entries in the Additional Reporting data element use the CTRL button and click each entry.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1C827-D893-467F-8538-D3C90302366C}" type="slidenum">
              <a:rPr lang="en-US">
                <a:solidFill>
                  <a:srgbClr val="1F497D"/>
                </a:solidFill>
              </a:rPr>
              <a:pPr/>
              <a:t>4</a:t>
            </a:fld>
            <a:endParaRPr lang="en-US" dirty="0">
              <a:solidFill>
                <a:srgbClr val="1F497D"/>
              </a:solidFill>
            </a:endParaRPr>
          </a:p>
        </p:txBody>
      </p:sp>
      <p:pic>
        <p:nvPicPr>
          <p:cNvPr id="5" name="Content Placeholder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41429" y="2971801"/>
            <a:ext cx="3952875" cy="1876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48952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2845F9-5AC2-4DF6-B654-A5E7F8536C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8800" y="274638"/>
            <a:ext cx="9323109" cy="935326"/>
          </a:xfrm>
        </p:spPr>
        <p:txBody>
          <a:bodyPr/>
          <a:lstStyle/>
          <a:p>
            <a:pPr algn="ctr"/>
            <a:r>
              <a:rPr lang="en-US" sz="4000" b="0" dirty="0">
                <a:latin typeface="+mj-lt"/>
              </a:rPr>
              <a:t>Do a Double Check!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919E9B-E749-49A9-A6F0-2ACC8FDC02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85272" y="1676544"/>
            <a:ext cx="9647382" cy="490681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 </a:t>
            </a:r>
            <a:r>
              <a:rPr lang="en-US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insert the clause 52.222-54 in the contract and do </a:t>
            </a:r>
            <a:r>
              <a:rPr lang="en-US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select Employment Eligibility Verification in FPDS - Additional Reporting Field when:</a:t>
            </a:r>
          </a:p>
          <a:p>
            <a:pPr>
              <a:spcBef>
                <a:spcPts val="600"/>
              </a:spcBef>
            </a:pPr>
            <a: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Total Estimated Contract Value is $150,000 or less</a:t>
            </a:r>
          </a:p>
          <a:p>
            <a:pPr>
              <a:spcBef>
                <a:spcPts val="600"/>
              </a:spcBef>
            </a:pPr>
            <a: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place of performance is entirely outside the US (defined as the 50 States, DC, Puerto Rico, Guam, Northern Mariana Islands, US Virgin Islands)</a:t>
            </a:r>
          </a:p>
          <a:p>
            <a:pPr>
              <a:spcBef>
                <a:spcPts val="600"/>
              </a:spcBef>
            </a:pPr>
            <a: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period of performance in less than 120 days</a:t>
            </a:r>
          </a:p>
          <a:p>
            <a:pPr>
              <a:spcBef>
                <a:spcPts val="600"/>
              </a:spcBef>
            </a:pPr>
            <a: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2000" dirty="0">
                <a:solidFill>
                  <a:schemeClr val="tx1"/>
                </a:solidFill>
              </a:rPr>
              <a:t>c</a:t>
            </a:r>
            <a: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ontract is entirely for COTS items</a:t>
            </a:r>
          </a:p>
          <a:p>
            <a:pPr>
              <a:spcBef>
                <a:spcPts val="600"/>
              </a:spcBef>
            </a:pPr>
            <a:r>
              <a:rPr lang="en-US" sz="2000" dirty="0">
                <a:solidFill>
                  <a:schemeClr val="tx1"/>
                </a:solidFill>
              </a:rPr>
              <a:t>The contract is for commercial services that are part of the purchase of a COTS item, is performed by the COTS provider, and are services normally provided for that COTS item</a:t>
            </a:r>
            <a:endParaRPr lang="en-US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600"/>
              </a:spcBef>
              <a:buNone/>
            </a:pPr>
            <a:endParaRPr lang="en-US" sz="2000" i="1" dirty="0">
              <a:solidFill>
                <a:schemeClr val="tx1"/>
              </a:solidFill>
            </a:endParaRPr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0FBAE7-FA09-4B42-8ED0-F93705F0C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1C827-D893-467F-8538-D3C90302366C}" type="slidenum">
              <a:rPr lang="en-US">
                <a:solidFill>
                  <a:srgbClr val="1F497D"/>
                </a:solidFill>
              </a:rPr>
              <a:pPr/>
              <a:t>5</a:t>
            </a:fld>
            <a:endParaRPr lang="en-US" dirty="0">
              <a:solidFill>
                <a:srgbClr val="1F49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37919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92751" y="235524"/>
            <a:ext cx="8806158" cy="990600"/>
          </a:xfrm>
        </p:spPr>
        <p:txBody>
          <a:bodyPr/>
          <a:lstStyle/>
          <a:p>
            <a:r>
              <a:rPr lang="en-US" sz="4000" b="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Compliance with Clause 52.222-54</a:t>
            </a:r>
            <a:endParaRPr lang="en-US" sz="4000" b="0" dirty="0">
              <a:latin typeface="+mj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6690" y="1547089"/>
            <a:ext cx="10233892" cy="47545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What can you do to ensure compliance with E-Verify:</a:t>
            </a:r>
          </a:p>
          <a:p>
            <a:pPr>
              <a:spcBef>
                <a:spcPts val="600"/>
              </a:spcBef>
            </a:pPr>
            <a:r>
              <a:rPr lang="en-US" sz="20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Contracting officers are encouraged to advocate E-Verify requirements at vendor engagements, small business events, and pre-solicitation conferences.  </a:t>
            </a:r>
          </a:p>
          <a:p>
            <a:pPr>
              <a:spcBef>
                <a:spcPts val="600"/>
              </a:spcBef>
            </a:pPr>
            <a:r>
              <a:rPr lang="en-US" sz="20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At contract award or at a post-award kick off meetings, remind contractors to comply with requirements of clause 52.222-54, i.e., that they have to enroll as a Federal contractor within </a:t>
            </a:r>
            <a:r>
              <a:rPr lang="en-US" sz="2000" u="sng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30 calendar days </a:t>
            </a:r>
            <a:r>
              <a:rPr lang="en-US" sz="20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after award and </a:t>
            </a:r>
            <a:r>
              <a:rPr lang="en-US" sz="2000" dirty="0">
                <a:solidFill>
                  <a:schemeClr val="tx1"/>
                </a:solidFill>
                <a:ea typeface="Calibri" panose="020F0502020204030204" pitchFamily="34" charset="0"/>
              </a:rPr>
              <a:t>they have to use</a:t>
            </a:r>
            <a:r>
              <a:rPr lang="en-US" sz="20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E-Verify within </a:t>
            </a:r>
            <a:r>
              <a:rPr lang="en-US" sz="2000" u="sng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90 calendar days </a:t>
            </a:r>
            <a:r>
              <a:rPr lang="en-US" sz="20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after enrollment.</a:t>
            </a:r>
          </a:p>
          <a:p>
            <a:pPr>
              <a:spcBef>
                <a:spcPts val="600"/>
              </a:spcBef>
            </a:pPr>
            <a:r>
              <a:rPr lang="en-US" sz="20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Review the Quarterly E-Verify Report and Vendor List :</a:t>
            </a:r>
          </a:p>
          <a:p>
            <a:pPr lvl="1">
              <a:spcBef>
                <a:spcPts val="600"/>
              </a:spcBef>
            </a:pPr>
            <a:r>
              <a:rPr lang="en-US" sz="1800" dirty="0">
                <a:solidFill>
                  <a:schemeClr val="tx1"/>
                </a:solidFill>
                <a:ea typeface="Calibri" panose="020F0502020204030204" pitchFamily="34" charset="0"/>
              </a:rPr>
              <a:t>A quarterly governmentwide report is downloaded by Components and should be reviewed for contractor compliance.  B</a:t>
            </a:r>
            <a:r>
              <a:rPr lang="en-US" sz="18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ased on the Additional Reporting E-Verify selection </a:t>
            </a:r>
            <a:r>
              <a:rPr lang="en-US" sz="1800" dirty="0">
                <a:solidFill>
                  <a:schemeClr val="tx1"/>
                </a:solidFill>
                <a:ea typeface="Calibri" panose="020F0502020204030204" pitchFamily="34" charset="0"/>
              </a:rPr>
              <a:t>made for each contract in FPDS </a:t>
            </a:r>
            <a:r>
              <a:rPr lang="en-US" sz="18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report shows :</a:t>
            </a:r>
            <a:endParaRPr lang="en-US" sz="1600" dirty="0"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1"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n-US" sz="1800" dirty="0">
                <a:solidFill>
                  <a:schemeClr val="tx1"/>
                </a:solidFill>
              </a:rPr>
              <a:t>Vendor List by agency and by specific contract number</a:t>
            </a:r>
          </a:p>
          <a:p>
            <a:pPr lvl="1"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n-US" sz="1800" dirty="0">
                <a:solidFill>
                  <a:schemeClr val="tx1"/>
                </a:solidFill>
              </a:rPr>
              <a:t>Which contractor has </a:t>
            </a:r>
            <a:r>
              <a:rPr lang="en-US" sz="1800" u="sng" dirty="0">
                <a:solidFill>
                  <a:schemeClr val="tx1"/>
                </a:solidFill>
              </a:rPr>
              <a:t>not</a:t>
            </a:r>
            <a:r>
              <a:rPr lang="en-US" sz="1800" dirty="0">
                <a:solidFill>
                  <a:schemeClr val="tx1"/>
                </a:solidFill>
              </a:rPr>
              <a:t> enrolled in E-Verify within </a:t>
            </a:r>
            <a:r>
              <a:rPr lang="en-US" sz="1800" u="sng" dirty="0">
                <a:solidFill>
                  <a:schemeClr val="tx1"/>
                </a:solidFill>
              </a:rPr>
              <a:t>30 calendar days </a:t>
            </a:r>
            <a:r>
              <a:rPr lang="en-US" sz="1800" dirty="0">
                <a:solidFill>
                  <a:schemeClr val="tx1"/>
                </a:solidFill>
              </a:rPr>
              <a:t>after contract award. </a:t>
            </a:r>
          </a:p>
          <a:p>
            <a:pPr lvl="1"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n-US" sz="1800" dirty="0">
                <a:solidFill>
                  <a:schemeClr val="tx1"/>
                </a:solidFill>
              </a:rPr>
              <a:t>Which contractor has </a:t>
            </a:r>
            <a:r>
              <a:rPr lang="en-US" sz="1800" u="sng" dirty="0">
                <a:solidFill>
                  <a:schemeClr val="tx1"/>
                </a:solidFill>
              </a:rPr>
              <a:t>not</a:t>
            </a:r>
            <a:r>
              <a:rPr lang="en-US" sz="1800" dirty="0">
                <a:solidFill>
                  <a:schemeClr val="tx1"/>
                </a:solidFill>
              </a:rPr>
              <a:t> used E-Verify within </a:t>
            </a:r>
            <a:r>
              <a:rPr lang="en-US" sz="1800" u="sng" dirty="0">
                <a:solidFill>
                  <a:schemeClr val="tx1"/>
                </a:solidFill>
              </a:rPr>
              <a:t>90 calendar days </a:t>
            </a:r>
            <a:r>
              <a:rPr lang="en-US" sz="1800" dirty="0">
                <a:solidFill>
                  <a:schemeClr val="tx1"/>
                </a:solidFill>
              </a:rPr>
              <a:t>after enrollment</a:t>
            </a:r>
          </a:p>
          <a:p>
            <a:pPr marL="457200" lvl="1" indent="0">
              <a:spcBef>
                <a:spcPts val="0"/>
              </a:spcBef>
              <a:buNone/>
            </a:pP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1C827-D893-467F-8538-D3C90302366C}" type="slidenum">
              <a:rPr lang="en-US">
                <a:solidFill>
                  <a:srgbClr val="1F497D"/>
                </a:solidFill>
              </a:rPr>
              <a:pPr/>
              <a:t>6</a:t>
            </a:fld>
            <a:endParaRPr lang="en-US" dirty="0">
              <a:solidFill>
                <a:srgbClr val="1F49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96241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DHS Power Point template">
  <a:themeElements>
    <a:clrScheme name="Custom 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DBE5F1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E3FE027E793D141A4D0D4B43133F0A9" ma:contentTypeVersion="12" ma:contentTypeDescription="Create a new document." ma:contentTypeScope="" ma:versionID="2f4a3800c9e9ecafaa5fe6568d2445cb">
  <xsd:schema xmlns:xsd="http://www.w3.org/2001/XMLSchema" xmlns:xs="http://www.w3.org/2001/XMLSchema" xmlns:p="http://schemas.microsoft.com/office/2006/metadata/properties" xmlns:ns3="5774b216-7350-4865-8b28-a80b4a7f0bbf" xmlns:ns4="668b5da2-bb96-4ca8-adfe-f026adba9ac0" targetNamespace="http://schemas.microsoft.com/office/2006/metadata/properties" ma:root="true" ma:fieldsID="f73aa451ff2b8365253cf8e80217e2f1" ns3:_="" ns4:_="">
    <xsd:import namespace="5774b216-7350-4865-8b28-a80b4a7f0bbf"/>
    <xsd:import namespace="668b5da2-bb96-4ca8-adfe-f026adba9ac0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774b216-7350-4865-8b28-a80b4a7f0bb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68b5da2-bb96-4ca8-adfe-f026adba9ac0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9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FA75AA9-9822-4C53-8E17-BA3B9A50F5D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774b216-7350-4865-8b28-a80b4a7f0bbf"/>
    <ds:schemaRef ds:uri="668b5da2-bb96-4ca8-adfe-f026adba9ac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41A791E-68C0-45B5-9065-3627C1C9B607}">
  <ds:schemaRefs>
    <ds:schemaRef ds:uri="http://purl.org/dc/elements/1.1/"/>
    <ds:schemaRef ds:uri="http://schemas.openxmlformats.org/package/2006/metadata/core-properties"/>
    <ds:schemaRef ds:uri="http://schemas.microsoft.com/office/infopath/2007/PartnerControls"/>
    <ds:schemaRef ds:uri="http://purl.org/dc/dcmitype/"/>
    <ds:schemaRef ds:uri="http://schemas.microsoft.com/office/2006/metadata/properties"/>
    <ds:schemaRef ds:uri="http://schemas.microsoft.com/office/2006/documentManagement/types"/>
    <ds:schemaRef ds:uri="668b5da2-bb96-4ca8-adfe-f026adba9ac0"/>
    <ds:schemaRef ds:uri="5774b216-7350-4865-8b28-a80b4a7f0bbf"/>
    <ds:schemaRef ds:uri="http://www.w3.org/XML/1998/namespace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31326FE9-8E9E-456E-B557-31873505540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1338</TotalTime>
  <Words>627</Words>
  <Application>Microsoft Office PowerPoint</Application>
  <PresentationFormat>Widescreen</PresentationFormat>
  <Paragraphs>47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Calibri</vt:lpstr>
      <vt:lpstr>Calibri Light</vt:lpstr>
      <vt:lpstr>Courier New</vt:lpstr>
      <vt:lpstr>Joanna MT</vt:lpstr>
      <vt:lpstr>Office Theme</vt:lpstr>
      <vt:lpstr>DHS Power Point template</vt:lpstr>
      <vt:lpstr>Additional Reporting  Employment Eligibility Verification (E-Verify)</vt:lpstr>
      <vt:lpstr>FAR 22.1803 Contract Clause</vt:lpstr>
      <vt:lpstr>Additional Reporting Data Element</vt:lpstr>
      <vt:lpstr>Additional Reporting Data Element</vt:lpstr>
      <vt:lpstr>Do a Double Check!</vt:lpstr>
      <vt:lpstr>Compliance with Clause 52.222-54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Additional Reporting-E-Verify</dc:title>
  <dc:creator>Oliver, Kate</dc:creator>
  <cp:lastModifiedBy>Oliver, Kate</cp:lastModifiedBy>
  <cp:revision>13</cp:revision>
  <dcterms:created xsi:type="dcterms:W3CDTF">2022-02-10T14:06:51Z</dcterms:created>
  <dcterms:modified xsi:type="dcterms:W3CDTF">2022-06-22T14:10:50Z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a2eef23d-2e95-4428-9a3c-2526d95b164a_Enabled">
    <vt:lpwstr>true</vt:lpwstr>
  </property>
  <property fmtid="{D5CDD505-2E9C-101B-9397-08002B2CF9AE}" pid="3" name="MSIP_Label_a2eef23d-2e95-4428-9a3c-2526d95b164a_SetDate">
    <vt:lpwstr>2022-02-10T14:11:50Z</vt:lpwstr>
  </property>
  <property fmtid="{D5CDD505-2E9C-101B-9397-08002B2CF9AE}" pid="4" name="MSIP_Label_a2eef23d-2e95-4428-9a3c-2526d95b164a_Method">
    <vt:lpwstr>Standard</vt:lpwstr>
  </property>
  <property fmtid="{D5CDD505-2E9C-101B-9397-08002B2CF9AE}" pid="5" name="MSIP_Label_a2eef23d-2e95-4428-9a3c-2526d95b164a_Name">
    <vt:lpwstr>For Official Use Only (FOUO)</vt:lpwstr>
  </property>
  <property fmtid="{D5CDD505-2E9C-101B-9397-08002B2CF9AE}" pid="6" name="MSIP_Label_a2eef23d-2e95-4428-9a3c-2526d95b164a_SiteId">
    <vt:lpwstr>3ccde76c-946d-4a12-bb7a-fc9d0842354a</vt:lpwstr>
  </property>
  <property fmtid="{D5CDD505-2E9C-101B-9397-08002B2CF9AE}" pid="7" name="MSIP_Label_a2eef23d-2e95-4428-9a3c-2526d95b164a_ActionId">
    <vt:lpwstr>32582fdd-d29e-4c1a-a4cf-3839d266c650</vt:lpwstr>
  </property>
  <property fmtid="{D5CDD505-2E9C-101B-9397-08002B2CF9AE}" pid="8" name="MSIP_Label_a2eef23d-2e95-4428-9a3c-2526d95b164a_ContentBits">
    <vt:lpwstr>0</vt:lpwstr>
  </property>
  <property fmtid="{D5CDD505-2E9C-101B-9397-08002B2CF9AE}" pid="9" name="ContentTypeId">
    <vt:lpwstr>0x0101008E3FE027E793D141A4D0D4B43133F0A9</vt:lpwstr>
  </property>
</Properties>
</file>