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348" r:id="rId5"/>
    <p:sldId id="349" r:id="rId6"/>
    <p:sldId id="419" r:id="rId7"/>
    <p:sldId id="42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C70C8-5E95-4AA9-85C7-60C81FDEF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8F824-9B8C-4392-AA8A-46E04220E4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C8B99-9DF8-42D2-927E-44DCEBD93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00ED4-A279-46D9-85C7-081B7647D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6DB0-E814-4D5D-AD9A-FC9E22B8A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8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1579-6320-4743-AAF3-1B889EB8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FF3C8F-4AE2-45AA-92AB-9F7C901FC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38CBB-9289-4F39-8D96-F769710DD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5D6F-F018-48CA-AD34-93B05CD7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5D4A60-3D98-494C-921B-125749688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2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B33094-82C5-4EF5-9A6C-4065C4C2A9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0490F-DC9A-4B6E-8F92-45C04A84F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DEA75-868C-431C-917A-01541984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4FEB21-AD10-4C7A-BB41-29CF1197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6E233-1FD5-44F8-93C2-5216805B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0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DF838-A7C0-4687-9288-BF77C559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FB30-9EC7-481E-BD10-5F828AC01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CEB23-D37D-4562-B7F6-14B63875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6EB40-03A8-4F2D-93BE-79C3BFF11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CB813-C31A-4FA9-81DF-7C8631E9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1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FF7B-55E5-47CC-B49F-7F2B87851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629F6-A45B-4B2E-A528-FD60FF416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F97E6-A4DC-4FD6-B99A-3E32499F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A7AB10-497F-490D-AEE7-4C98740F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50338-C7BC-4DE6-8539-2093B2F3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0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1D267-D681-43DF-B685-E24FD879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DE24D-53C9-438F-B3AF-EC52E4D0D8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0A22BA-0A68-44C5-B309-BC6AD3526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6559D-E50C-4EE2-A81E-C71FCFCDE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3D55A-BBEA-40ED-9782-F05956CA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56893-AD64-4F4E-9EA6-1FA7950D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4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CA0A-B403-4C35-9011-D37AC6228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8C6CD-7D21-4F97-83E7-623A06AF2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E1CE9-988C-481B-BD7F-DEA3639F6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476A3-002E-4BC0-894E-1225CC57FE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8D9C8-0646-44BE-B8CC-2E5A40D7C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16E210-A722-4803-8566-982A1C88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20CC60-05D6-4AED-B063-29603DC7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716919-6C5C-48D9-B723-D75412DF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7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1771-F822-4B06-9FF5-FEE86AD8B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8204C0-132C-45EB-B980-5D22CB798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20CA5-33EA-4909-9255-9942F47D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9EC266-AD54-4491-B2A0-E43EE7A1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06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9DC01E-7315-488C-BAA2-A160A6740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ED1362-F0D9-47E9-B3E4-295A6FF3A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03369-900E-45A7-91F6-533DB8D4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7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9DA7-9AEA-45E7-BFAD-917677806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E206-45E8-44B2-849A-18B8D6C90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CFAF3-C7C2-4FB0-BF4E-1FB3360DA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A83F9-A9E1-4F19-8690-549E990A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4366F-AD86-4574-9FE7-8CEC8A30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DBE4D-FB04-4AB8-B8E4-237865324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3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3CA27-9A43-4900-A921-6E7DB3465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81B20-8535-4825-8653-0BA2762CC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B6EB6-A4BE-400A-A218-DA5BBA4F6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7762F-5A92-4906-9EB6-5B0489B8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BFA82-A403-4C29-8D0F-5136F8E8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D9501-1A2B-4321-BF7B-B0DEDC7E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7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296F04-39E2-4770-8CBD-AB06CAEB0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44C77-6F53-493E-B81F-3640D981E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1972B-EF6B-4C19-AB4F-3433B8737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969FE-A7C2-4355-90DC-BDAA29230A6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2AC4D-593F-4426-9594-8B51A4C27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9EB3A-6A80-414E-AD01-66C3D6783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9688-D481-4D2D-970E-65B89E4DF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8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BC6D-AB15-4FFB-A39A-4B7AADF5F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755"/>
          </a:xfrm>
        </p:spPr>
        <p:txBody>
          <a:bodyPr/>
          <a:lstStyle/>
          <a:p>
            <a:r>
              <a:rPr lang="en-US" dirty="0"/>
              <a:t>Period of Performance Start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7A12E-93FF-4773-AA48-DB7AABACD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880"/>
            <a:ext cx="10515600" cy="5293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Should the Period of Performance Start Date in FPDS correspond to the Effective Date in my Contract Writing System?</a:t>
            </a:r>
          </a:p>
          <a:p>
            <a:pPr marL="457200" lvl="1" indent="0">
              <a:buNone/>
            </a:pPr>
            <a:r>
              <a:rPr lang="en-US" sz="2800" dirty="0"/>
              <a:t>No! The Period of Performance Start Date is when the period of performance starts which doesn’t always correspond to the Effective Date.  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/>
              <a:t>Example:</a:t>
            </a:r>
          </a:p>
          <a:p>
            <a:pPr marL="457200" lvl="1" indent="0">
              <a:buNone/>
            </a:pPr>
            <a:r>
              <a:rPr lang="en-US" sz="2800" dirty="0"/>
              <a:t>You award a contract on 9/1/21.  For whatever reason you make the effective date  9/2/21.  The period of performance doesn’t start until 10/1/21.  What do you report in FPDS?</a:t>
            </a:r>
          </a:p>
          <a:p>
            <a:pPr marL="457200" lvl="1" indent="0">
              <a:buNone/>
            </a:pPr>
            <a:r>
              <a:rPr lang="en-US" sz="2800" dirty="0"/>
              <a:t>Date Signed:  9/1/21	</a:t>
            </a:r>
          </a:p>
          <a:p>
            <a:pPr marL="457200" lvl="1" indent="0">
              <a:buNone/>
            </a:pPr>
            <a:r>
              <a:rPr lang="en-US" sz="2800" dirty="0"/>
              <a:t>Period of Performance Start Date: 10/1/21</a:t>
            </a:r>
          </a:p>
        </p:txBody>
      </p:sp>
    </p:spTree>
    <p:extLst>
      <p:ext uri="{BB962C8B-B14F-4D97-AF65-F5344CB8AC3E}">
        <p14:creationId xmlns:p14="http://schemas.microsoft.com/office/powerpoint/2010/main" val="3403484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8D478-A07C-477D-9B6F-4BE001EE1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Aware of Your Contract Writing Systems Settings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FF1D9-02A1-4B52-A88E-62BE29BA7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If your CWS is causing the wrong dates to pre-populate in FPDS then you need to :</a:t>
            </a:r>
          </a:p>
          <a:p>
            <a:r>
              <a:rPr lang="en-US" sz="3600" dirty="0"/>
              <a:t>Adjust your configuration settings</a:t>
            </a:r>
          </a:p>
          <a:p>
            <a:r>
              <a:rPr lang="en-US" sz="3600" dirty="0"/>
              <a:t>Contact the CWS provider\manager to report the issue ASAP</a:t>
            </a:r>
          </a:p>
        </p:txBody>
      </p:sp>
    </p:spTree>
    <p:extLst>
      <p:ext uri="{BB962C8B-B14F-4D97-AF65-F5344CB8AC3E}">
        <p14:creationId xmlns:p14="http://schemas.microsoft.com/office/powerpoint/2010/main" val="142756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1FD9B9-66A3-4006-9B9F-244CCCFB2FBA}"/>
              </a:ext>
            </a:extLst>
          </p:cNvPr>
          <p:cNvSpPr txBox="1"/>
          <p:nvPr/>
        </p:nvSpPr>
        <p:spPr>
          <a:xfrm>
            <a:off x="8198485" y="4839790"/>
            <a:ext cx="3467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Should be set to Period of Performance Start Date (and really shouldn’t reference </a:t>
            </a:r>
            <a:r>
              <a:rPr lang="en-US"/>
              <a:t>Effective Date </a:t>
            </a:r>
            <a:r>
              <a:rPr lang="en-US" dirty="0"/>
              <a:t>at all).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ACACA2-CA88-4611-8248-30CFCE1B6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310640"/>
            <a:ext cx="6753225" cy="47294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1A6A8A-5221-4615-863F-4FF0C9D64BC9}"/>
              </a:ext>
            </a:extLst>
          </p:cNvPr>
          <p:cNvSpPr txBox="1"/>
          <p:nvPr/>
        </p:nvSpPr>
        <p:spPr>
          <a:xfrm>
            <a:off x="904240" y="548640"/>
            <a:ext cx="6753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CWS Site Settings example:</a:t>
            </a:r>
          </a:p>
        </p:txBody>
      </p:sp>
    </p:spTree>
    <p:extLst>
      <p:ext uri="{BB962C8B-B14F-4D97-AF65-F5344CB8AC3E}">
        <p14:creationId xmlns:p14="http://schemas.microsoft.com/office/powerpoint/2010/main" val="379840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7"/>
          </a:xfrm>
        </p:spPr>
        <p:txBody>
          <a:bodyPr/>
          <a:lstStyle/>
          <a:p>
            <a:r>
              <a:rPr lang="en-US" dirty="0"/>
              <a:t>Data Elements: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1"/>
            <a:ext cx="8229600" cy="5197475"/>
          </a:xfrm>
        </p:spPr>
        <p:txBody>
          <a:bodyPr/>
          <a:lstStyle/>
          <a:p>
            <a:r>
              <a:rPr lang="en-US" dirty="0"/>
              <a:t>Be sure you know what date you mean:</a:t>
            </a:r>
          </a:p>
          <a:p>
            <a:pPr lvl="1"/>
            <a:r>
              <a:rPr lang="en-US" sz="2800" dirty="0"/>
              <a:t>Date Signed = Date the award was signed.  If funds are involved should also be the date the action was obligated.</a:t>
            </a:r>
          </a:p>
          <a:p>
            <a:pPr lvl="1"/>
            <a:r>
              <a:rPr lang="en-US" sz="2800" dirty="0"/>
              <a:t>Period of Performance Start Date= The period of performance start date, NOT THE EFFECTIVE DATE</a:t>
            </a:r>
          </a:p>
          <a:p>
            <a:pPr lvl="1"/>
            <a:r>
              <a:rPr lang="en-US" sz="2800" dirty="0"/>
              <a:t>Completion Date = The date the period of performance will end.</a:t>
            </a:r>
          </a:p>
          <a:p>
            <a:pPr lvl="1"/>
            <a:r>
              <a:rPr lang="en-US" sz="2800" dirty="0"/>
              <a:t>Est. Ultimate Completion Date = The estimated date the period of performance will end when\if all options are exercised.</a:t>
            </a:r>
          </a:p>
          <a:p>
            <a:pPr lvl="1"/>
            <a:r>
              <a:rPr lang="en-US" sz="2800" dirty="0"/>
              <a:t>Last Date To Order = For IDVs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1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r>
              <a:rPr lang="en-US" dirty="0"/>
              <a:t>Data Elements: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Common mistakes:</a:t>
            </a:r>
          </a:p>
          <a:p>
            <a:pPr lvl="1"/>
            <a:r>
              <a:rPr lang="en-US" sz="2800" dirty="0"/>
              <a:t>Starting a draft FPDS report with today’s date as the Date Signed and not updating the Date Signed when the action is actually awarded.</a:t>
            </a:r>
          </a:p>
          <a:p>
            <a:pPr lvl="1"/>
            <a:r>
              <a:rPr lang="en-US" sz="2800" dirty="0"/>
              <a:t>Incorrectly entering the Period of Performance Start Date as the Date Signed when that isn’t the case.</a:t>
            </a:r>
          </a:p>
          <a:p>
            <a:pPr lvl="1"/>
            <a:r>
              <a:rPr lang="en-US" sz="2800" b="1" u="sng" dirty="0"/>
              <a:t>Forgetting to update the Completion Date whenever the period of performance has been extended\option exercised\termination.</a:t>
            </a:r>
          </a:p>
          <a:p>
            <a:pPr lvl="1"/>
            <a:r>
              <a:rPr lang="en-US" sz="2800" dirty="0"/>
              <a:t>Changing the Completion Date on closeout- DO NOT DO THIS! The Completion Date is NOT the closeout date- it’s the date the period of performance ended.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6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AF474-F8D6-421A-9E45-B004613AA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r>
              <a:rPr lang="en-US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55227-5FF2-4598-9356-3EED097BE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r>
              <a:rPr lang="en-US" dirty="0"/>
              <a:t>	Contract award was signed on 11/1/2021. The contract 			has base period of 11/2/2021-11/1/2022. There is one 			option year. </a:t>
            </a:r>
          </a:p>
          <a:p>
            <a:pPr marL="0" indent="0">
              <a:buNone/>
            </a:pPr>
            <a:r>
              <a:rPr lang="en-US" dirty="0"/>
              <a:t>REPORT:</a:t>
            </a:r>
          </a:p>
          <a:p>
            <a:pPr marL="0" indent="0">
              <a:buNone/>
            </a:pPr>
            <a:r>
              <a:rPr lang="en-US" dirty="0"/>
              <a:t>	Date signed:11/1/2021</a:t>
            </a:r>
          </a:p>
          <a:p>
            <a:pPr marL="0" indent="0">
              <a:buNone/>
            </a:pPr>
            <a:r>
              <a:rPr lang="en-US" dirty="0"/>
              <a:t>	Period of performance start date: 11/2/201</a:t>
            </a:r>
          </a:p>
          <a:p>
            <a:pPr marL="0" indent="0">
              <a:buNone/>
            </a:pPr>
            <a:r>
              <a:rPr lang="en-US" dirty="0"/>
              <a:t>	Completion date: 11/1/2022</a:t>
            </a:r>
          </a:p>
          <a:p>
            <a:pPr marL="0" indent="0">
              <a:buNone/>
            </a:pPr>
            <a:r>
              <a:rPr lang="en-US" dirty="0"/>
              <a:t>	Ultimate Completion date:  11/1/2023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464D9-6542-4284-A702-9775EA38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58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8587-3113-4489-A5D6-DD88975F3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600"/>
          </a:xfrm>
        </p:spPr>
        <p:txBody>
          <a:bodyPr/>
          <a:lstStyle/>
          <a:p>
            <a:r>
              <a:rPr lang="en-US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59EA8-E423-4CF0-A294-79C430D01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Examples (cont’d):</a:t>
            </a:r>
          </a:p>
          <a:p>
            <a:pPr marL="0" indent="0">
              <a:buNone/>
            </a:pPr>
            <a:r>
              <a:rPr lang="en-US" dirty="0"/>
              <a:t>	Same contract and now we are issuing a modification to exercise 	the option year.  The modification is signed 10/31/2022.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REPORT:</a:t>
            </a:r>
          </a:p>
          <a:p>
            <a:pPr marL="0" indent="0">
              <a:buNone/>
            </a:pPr>
            <a:r>
              <a:rPr lang="en-US" dirty="0"/>
              <a:t>	Date signed: 10/31/2022</a:t>
            </a:r>
          </a:p>
          <a:p>
            <a:pPr marL="0" indent="0">
              <a:buNone/>
            </a:pPr>
            <a:r>
              <a:rPr lang="en-US" dirty="0"/>
              <a:t>	Period of performance start date:  Grayed out on modifications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u="sng" dirty="0"/>
              <a:t>Completion date: 11/1/2023 (UPDATED)</a:t>
            </a:r>
          </a:p>
          <a:p>
            <a:pPr marL="0" indent="0">
              <a:buNone/>
            </a:pPr>
            <a:r>
              <a:rPr lang="en-US" dirty="0"/>
              <a:t>	Ultimate Completion date: 11/1/2023 (Unchanged-does not get 	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CB4D3-59AF-4A47-B9D8-360BC99E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C827-D893-467F-8538-D3C90302366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3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481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Period of Performance Start Date</vt:lpstr>
      <vt:lpstr>Be Aware of Your Contract Writing Systems Settings</vt:lpstr>
      <vt:lpstr>PowerPoint Presentation</vt:lpstr>
      <vt:lpstr>Data Elements: Dates</vt:lpstr>
      <vt:lpstr>Data Elements: Dates</vt:lpstr>
      <vt:lpstr>Dates</vt:lpstr>
      <vt:lpstr>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Oliver, Kate</dc:creator>
  <cp:lastModifiedBy>Oliver, Kate</cp:lastModifiedBy>
  <cp:revision>7</cp:revision>
  <dcterms:created xsi:type="dcterms:W3CDTF">2021-11-17T14:31:35Z</dcterms:created>
  <dcterms:modified xsi:type="dcterms:W3CDTF">2022-06-22T14:55:49Z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2eef23d-2e95-4428-9a3c-2526d95b164a_Enabled">
    <vt:lpwstr>true</vt:lpwstr>
  </property>
  <property fmtid="{D5CDD505-2E9C-101B-9397-08002B2CF9AE}" pid="3" name="MSIP_Label_a2eef23d-2e95-4428-9a3c-2526d95b164a_SetDate">
    <vt:lpwstr>2021-11-17T14:31:35Z</vt:lpwstr>
  </property>
  <property fmtid="{D5CDD505-2E9C-101B-9397-08002B2CF9AE}" pid="4" name="MSIP_Label_a2eef23d-2e95-4428-9a3c-2526d95b164a_Method">
    <vt:lpwstr>Standard</vt:lpwstr>
  </property>
  <property fmtid="{D5CDD505-2E9C-101B-9397-08002B2CF9AE}" pid="5" name="MSIP_Label_a2eef23d-2e95-4428-9a3c-2526d95b164a_Name">
    <vt:lpwstr>For Official Use Only (FOUO)</vt:lpwstr>
  </property>
  <property fmtid="{D5CDD505-2E9C-101B-9397-08002B2CF9AE}" pid="6" name="MSIP_Label_a2eef23d-2e95-4428-9a3c-2526d95b164a_SiteId">
    <vt:lpwstr>3ccde76c-946d-4a12-bb7a-fc9d0842354a</vt:lpwstr>
  </property>
  <property fmtid="{D5CDD505-2E9C-101B-9397-08002B2CF9AE}" pid="7" name="MSIP_Label_a2eef23d-2e95-4428-9a3c-2526d95b164a_ActionId">
    <vt:lpwstr>feb8a8a2-618e-4570-8c1e-03130dfbf9fd</vt:lpwstr>
  </property>
  <property fmtid="{D5CDD505-2E9C-101B-9397-08002B2CF9AE}" pid="8" name="MSIP_Label_a2eef23d-2e95-4428-9a3c-2526d95b164a_ContentBits">
    <vt:lpwstr>0</vt:lpwstr>
  </property>
</Properties>
</file>